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6" r:id="rId1"/>
  </p:sldMasterIdLst>
  <p:notesMasterIdLst>
    <p:notesMasterId r:id="rId18"/>
  </p:notesMasterIdLst>
  <p:sldIdLst>
    <p:sldId id="276" r:id="rId2"/>
    <p:sldId id="257" r:id="rId3"/>
    <p:sldId id="277" r:id="rId4"/>
    <p:sldId id="278" r:id="rId5"/>
    <p:sldId id="279" r:id="rId6"/>
    <p:sldId id="260" r:id="rId7"/>
    <p:sldId id="280" r:id="rId8"/>
    <p:sldId id="281" r:id="rId9"/>
    <p:sldId id="261" r:id="rId10"/>
    <p:sldId id="282" r:id="rId11"/>
    <p:sldId id="283" r:id="rId12"/>
    <p:sldId id="284" r:id="rId13"/>
    <p:sldId id="285" r:id="rId14"/>
    <p:sldId id="286" r:id="rId15"/>
    <p:sldId id="287" r:id="rId16"/>
    <p:sldId id="27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E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78C35A9-63ED-4D86-853E-4B8FFFBF1E06}" type="datetimeFigureOut">
              <a:rPr lang="ar-EG" smtClean="0"/>
              <a:t>26/07/1441</a:t>
            </a:fld>
            <a:endParaRPr lang="ar-EG"/>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E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1B84B866-D278-4092-9519-672B6A5A2589}" type="slidenum">
              <a:rPr lang="ar-EG" smtClean="0"/>
              <a:t>‹#›</a:t>
            </a:fld>
            <a:endParaRPr lang="ar-EG"/>
          </a:p>
        </p:txBody>
      </p:sp>
    </p:spTree>
    <p:extLst>
      <p:ext uri="{BB962C8B-B14F-4D97-AF65-F5344CB8AC3E}">
        <p14:creationId xmlns:p14="http://schemas.microsoft.com/office/powerpoint/2010/main" val="1523085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EG" dirty="0"/>
              <a:t>المعلمين</a:t>
            </a:r>
          </a:p>
        </p:txBody>
      </p:sp>
      <p:sp>
        <p:nvSpPr>
          <p:cNvPr id="4" name="Slide Number Placeholder 3"/>
          <p:cNvSpPr>
            <a:spLocks noGrp="1"/>
          </p:cNvSpPr>
          <p:nvPr>
            <p:ph type="sldNum" sz="quarter" idx="5"/>
          </p:nvPr>
        </p:nvSpPr>
        <p:spPr/>
        <p:txBody>
          <a:bodyPr/>
          <a:lstStyle/>
          <a:p>
            <a:fld id="{1B84B866-D278-4092-9519-672B6A5A2589}" type="slidenum">
              <a:rPr lang="ar-EG" smtClean="0"/>
              <a:t>9</a:t>
            </a:fld>
            <a:endParaRPr lang="ar-EG"/>
          </a:p>
        </p:txBody>
      </p:sp>
    </p:spTree>
    <p:extLst>
      <p:ext uri="{BB962C8B-B14F-4D97-AF65-F5344CB8AC3E}">
        <p14:creationId xmlns:p14="http://schemas.microsoft.com/office/powerpoint/2010/main" val="2798442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25557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91409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05456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69824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90287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2407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6760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921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4872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8827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4297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54722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65636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24511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4928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886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3/20/2020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7395113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images.google.com.eg/imgres?imgurl=http://www.quran.maktoob.com/vb/up/18306189651013307539.gif&amp;imgrefurl=http://quran.maktoob.com/vb/quran66560/&amp;usg=__yPkLwHGaDABhzzITq9j2pp7mIzk=&amp;h=400&amp;w=600&amp;sz=81&amp;hl=ar&amp;start=19&amp;itbs=1&amp;tbnid=jMCNfSMrtc6WWM:&amp;tbnh=90&amp;tbnw=135&amp;prev=/images%3Fq%3D%25D8%25B4%25D9%2583%25D8%25B1%25D9%258B%25D8%25A7%26hl%3Dar%26sa%3DG%26gbv%3D2%26tbs%3Disch:1"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229600" cy="4525963"/>
          </a:xfrm>
        </p:spPr>
        <p:txBody>
          <a:bodyPr>
            <a:normAutofit/>
          </a:bodyPr>
          <a:lstStyle/>
          <a:p>
            <a:pPr algn="ctr" fontAlgn="base">
              <a:spcBef>
                <a:spcPct val="0"/>
              </a:spcBef>
              <a:spcAft>
                <a:spcPct val="0"/>
              </a:spcAft>
            </a:pPr>
            <a:r>
              <a:rPr lang="ar-EG" sz="6000" kern="10" dirty="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cs typeface="Arial" pitchFamily="34" charset="0"/>
              </a:rPr>
              <a:t>النظام التعليمي فى مصر</a:t>
            </a:r>
          </a:p>
          <a:p>
            <a:pPr algn="ctr" fontAlgn="base">
              <a:spcBef>
                <a:spcPct val="0"/>
              </a:spcBef>
              <a:spcAft>
                <a:spcPct val="0"/>
              </a:spcAft>
            </a:pPr>
            <a:r>
              <a:rPr lang="ar-EG" sz="6000" kern="10" dirty="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cs typeface="Arial" pitchFamily="34" charset="0"/>
              </a:rPr>
              <a:t>الفرقة الرابعة عام شعب اللغة العربية واللغة </a:t>
            </a:r>
            <a:r>
              <a:rPr lang="ar-EG" sz="6000" kern="10" dirty="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rPr>
              <a:t>االإنجليزية </a:t>
            </a:r>
            <a:r>
              <a:rPr lang="ar-EG" sz="6000" kern="10" dirty="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cs typeface="Arial" pitchFamily="34" charset="0"/>
              </a:rPr>
              <a:t>والفلسفة والتاريخ</a:t>
            </a:r>
          </a:p>
          <a:p>
            <a:pPr algn="ctr" fontAlgn="base">
              <a:spcBef>
                <a:spcPct val="0"/>
              </a:spcBef>
              <a:spcAft>
                <a:spcPct val="0"/>
              </a:spcAft>
            </a:pPr>
            <a:endParaRPr lang="ar-EG" sz="2800" kern="10" dirty="0">
              <a:ln w="25400">
                <a:solidFill>
                  <a:schemeClr val="tx1"/>
                </a:solidFill>
                <a:round/>
                <a:headEnd/>
                <a:tailEnd/>
              </a:ln>
              <a:gradFill rotWithShape="0">
                <a:gsLst>
                  <a:gs pos="0">
                    <a:srgbClr val="3366FF"/>
                  </a:gs>
                  <a:gs pos="12500">
                    <a:srgbClr val="01A78F"/>
                  </a:gs>
                  <a:gs pos="25000">
                    <a:srgbClr val="FFFF00"/>
                  </a:gs>
                  <a:gs pos="37500">
                    <a:srgbClr val="FF6633"/>
                  </a:gs>
                  <a:gs pos="50000">
                    <a:srgbClr val="FF3399"/>
                  </a:gs>
                  <a:gs pos="62500">
                    <a:srgbClr val="FF6633"/>
                  </a:gs>
                  <a:gs pos="75000">
                    <a:srgbClr val="FFFF00"/>
                  </a:gs>
                  <a:gs pos="87500">
                    <a:srgbClr val="01A78F"/>
                  </a:gs>
                  <a:gs pos="100000">
                    <a:srgbClr val="3366FF"/>
                  </a:gs>
                </a:gsLst>
                <a:lin ang="18900000" scaled="1"/>
              </a:gradFill>
              <a:effectLst>
                <a:outerShdw dist="35921" dir="2700000" algn="ctr" rotWithShape="0">
                  <a:srgbClr val="C0C0C0">
                    <a:alpha val="80000"/>
                  </a:srgbClr>
                </a:outerShdw>
              </a:effectLst>
              <a:latin typeface="PT Bold Heading"/>
              <a:cs typeface="Arial" pitchFamily="34" charset="0"/>
            </a:endParaRPr>
          </a:p>
          <a:p>
            <a:endParaRPr lang="ar-EG" dirty="0"/>
          </a:p>
        </p:txBody>
      </p:sp>
    </p:spTree>
    <p:extLst>
      <p:ext uri="{BB962C8B-B14F-4D97-AF65-F5344CB8AC3E}">
        <p14:creationId xmlns:p14="http://schemas.microsoft.com/office/powerpoint/2010/main" val="380170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6AE765-6603-4523-B497-3758CB9900A7}"/>
              </a:ext>
            </a:extLst>
          </p:cNvPr>
          <p:cNvSpPr>
            <a:spLocks noGrp="1"/>
          </p:cNvSpPr>
          <p:nvPr>
            <p:ph type="title"/>
          </p:nvPr>
        </p:nvSpPr>
        <p:spPr/>
        <p:txBody>
          <a:bodyPr>
            <a:normAutofit/>
          </a:bodyPr>
          <a:lstStyle/>
          <a:p>
            <a:pPr algn="r"/>
            <a:r>
              <a:rPr lang="ar-EG" dirty="0"/>
              <a:t>أهم ملامح تطوير التعليم فى مصر:</a:t>
            </a:r>
          </a:p>
        </p:txBody>
      </p:sp>
      <p:sp>
        <p:nvSpPr>
          <p:cNvPr id="2" name="Content Placeholder 1">
            <a:extLst>
              <a:ext uri="{FF2B5EF4-FFF2-40B4-BE49-F238E27FC236}">
                <a16:creationId xmlns:a16="http://schemas.microsoft.com/office/drawing/2014/main" id="{BEFF90EA-DABD-463D-905C-7773C5D2F87A}"/>
              </a:ext>
            </a:extLst>
          </p:cNvPr>
          <p:cNvSpPr>
            <a:spLocks noGrp="1"/>
          </p:cNvSpPr>
          <p:nvPr>
            <p:ph idx="1"/>
          </p:nvPr>
        </p:nvSpPr>
        <p:spPr>
          <a:xfrm>
            <a:off x="0" y="1219200"/>
            <a:ext cx="8991600" cy="5943600"/>
          </a:xfrm>
        </p:spPr>
        <p:txBody>
          <a:bodyPr>
            <a:normAutofit/>
          </a:bodyPr>
          <a:lstStyle/>
          <a:p>
            <a:r>
              <a:rPr lang="ar-EG" dirty="0"/>
              <a:t>ويمكن تحديد أهم ملامح تطوير التعليم فى مصر، فيما يلي:</a:t>
            </a:r>
            <a:endParaRPr lang="en-US" dirty="0"/>
          </a:p>
          <a:p>
            <a:pPr lvl="0"/>
            <a:r>
              <a:rPr lang="ar-EG" b="1" dirty="0"/>
              <a:t>التعليم كأولوية: </a:t>
            </a:r>
            <a:r>
              <a:rPr lang="ar-EG" dirty="0"/>
              <a:t>من خلال:</a:t>
            </a:r>
            <a:endParaRPr lang="en-US" dirty="0"/>
          </a:p>
          <a:p>
            <a:pPr lvl="0"/>
            <a:r>
              <a:rPr lang="ar-EG" dirty="0"/>
              <a:t>وضع قضية التعليم كأولوية متقدمة على جدول أعمال الحكومة باعتباره حقاً أساسياً لكل مواطن مصرى ومواطنة مصرية. </a:t>
            </a:r>
            <a:endParaRPr lang="en-US" dirty="0"/>
          </a:p>
          <a:p>
            <a:pPr lvl="0"/>
            <a:r>
              <a:rPr lang="ar-EG" dirty="0"/>
              <a:t>حرصت الدولة على توفير التعليم الأساسي الالزامى لكل الأطفال.   </a:t>
            </a:r>
            <a:endParaRPr lang="en-US" dirty="0"/>
          </a:p>
          <a:p>
            <a:pPr lvl="0"/>
            <a:r>
              <a:rPr lang="ar-EG" dirty="0"/>
              <a:t>تحافظ الدولة على ضمان الحصول على التعليم المجاني لكل مواطن، كما تهيئ المجال للحصول على التعليم المتقدم بعد المرحلة الأساسية لكل من يطلبه، وتؤكد على ألا يمثل الدخل عائقاً فى سبيل الحصول على التعليم المناسب فى أى مرحلة. </a:t>
            </a:r>
            <a:endParaRPr lang="en-US" dirty="0"/>
          </a:p>
          <a:p>
            <a:r>
              <a:rPr lang="ar-EG" b="1" dirty="0"/>
              <a:t>زيادة الإنفاق على التعليم: </a:t>
            </a:r>
            <a:r>
              <a:rPr lang="ar-EG" dirty="0"/>
              <a:t>تزايد إنفاق الدولة على التعليم بصورة مضطردة خلال العقود الماضية .</a:t>
            </a:r>
          </a:p>
          <a:p>
            <a:pPr lvl="0"/>
            <a:r>
              <a:rPr lang="ar-EG" b="1" dirty="0"/>
              <a:t>زيادة معدلات الإتاحة لمواجهة الزيادة السكانية: </a:t>
            </a:r>
            <a:endParaRPr lang="en-US" dirty="0"/>
          </a:p>
          <a:p>
            <a:r>
              <a:rPr lang="ar-EG" dirty="0"/>
              <a:t>تستقبل مصر ما يزيد على (1.5) مليون طفل جديد سنوياً، وهو ما يفرض علي الدولة الاستمرار فى توجيه موارد ضخمة لمجال إتاحة التعليم</a:t>
            </a:r>
          </a:p>
          <a:p>
            <a:endParaRPr lang="ar-EG" dirty="0"/>
          </a:p>
        </p:txBody>
      </p:sp>
    </p:spTree>
    <p:extLst>
      <p:ext uri="{BB962C8B-B14F-4D97-AF65-F5344CB8AC3E}">
        <p14:creationId xmlns:p14="http://schemas.microsoft.com/office/powerpoint/2010/main" val="267743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A10C8A-F08F-4B4D-BC27-94F9A49F1254}"/>
              </a:ext>
            </a:extLst>
          </p:cNvPr>
          <p:cNvSpPr>
            <a:spLocks noGrp="1"/>
          </p:cNvSpPr>
          <p:nvPr>
            <p:ph type="title"/>
          </p:nvPr>
        </p:nvSpPr>
        <p:spPr/>
        <p:txBody>
          <a:bodyPr/>
          <a:lstStyle/>
          <a:p>
            <a:pPr algn="r"/>
            <a:r>
              <a:rPr lang="ar-EG" dirty="0"/>
              <a:t>أهم ملامح تطوير التعليم فى مصر:</a:t>
            </a:r>
          </a:p>
        </p:txBody>
      </p:sp>
      <p:sp>
        <p:nvSpPr>
          <p:cNvPr id="2" name="Content Placeholder 1">
            <a:extLst>
              <a:ext uri="{FF2B5EF4-FFF2-40B4-BE49-F238E27FC236}">
                <a16:creationId xmlns:a16="http://schemas.microsoft.com/office/drawing/2014/main" id="{9772C6C1-1C7D-4258-9C33-18ABDBF3320D}"/>
              </a:ext>
            </a:extLst>
          </p:cNvPr>
          <p:cNvSpPr>
            <a:spLocks noGrp="1"/>
          </p:cNvSpPr>
          <p:nvPr>
            <p:ph idx="1"/>
          </p:nvPr>
        </p:nvSpPr>
        <p:spPr/>
        <p:txBody>
          <a:bodyPr>
            <a:normAutofit/>
          </a:bodyPr>
          <a:lstStyle/>
          <a:p>
            <a:pPr lvl="0"/>
            <a:r>
              <a:rPr lang="ar-EG" b="1" dirty="0">
                <a:latin typeface="Arial" panose="020B0604020202020204" pitchFamily="34" charset="0"/>
                <a:cs typeface="Arial" panose="020B0604020202020204" pitchFamily="34" charset="0"/>
              </a:rPr>
              <a:t>تطوير إدارة العملية التعليمية: </a:t>
            </a:r>
            <a:r>
              <a:rPr lang="ar-EG" dirty="0">
                <a:latin typeface="Arial" panose="020B0604020202020204" pitchFamily="34" charset="0"/>
                <a:cs typeface="Arial" panose="020B0604020202020204" pitchFamily="34" charset="0"/>
              </a:rPr>
              <a:t>من خلال:</a:t>
            </a:r>
            <a:endParaRPr lang="en-US" dirty="0">
              <a:latin typeface="Arial" panose="020B0604020202020204" pitchFamily="34" charset="0"/>
              <a:cs typeface="Arial" panose="020B0604020202020204" pitchFamily="34" charset="0"/>
            </a:endParaRPr>
          </a:p>
          <a:p>
            <a:pPr lvl="0"/>
            <a:r>
              <a:rPr lang="ar-EG" dirty="0">
                <a:latin typeface="Arial" panose="020B0604020202020204" pitchFamily="34" charset="0"/>
                <a:cs typeface="Arial" panose="020B0604020202020204" pitchFamily="34" charset="0"/>
              </a:rPr>
              <a:t>انتهاج وتعميق اللامركزية فى إدارة العملية التعليمية، نظراً لحيوية وضرورة ارتباط نمط ومحتوى التعليم بالبيئة المحلية، ولقدرة المجتمع المحلى على الاضطلاع بالإدارة الصحيحة ومتطلباتها بشكل أفضل من الحكومة المركزية، بما يساعد على تفرغ الوزارة المركزية لوضع السياسات والتوجهات العامة. </a:t>
            </a:r>
            <a:endParaRPr lang="en-US" dirty="0">
              <a:latin typeface="Arial" panose="020B0604020202020204" pitchFamily="34" charset="0"/>
              <a:cs typeface="Arial" panose="020B0604020202020204" pitchFamily="34" charset="0"/>
            </a:endParaRPr>
          </a:p>
          <a:p>
            <a:pPr lvl="0"/>
            <a:r>
              <a:rPr lang="ar-EG" dirty="0">
                <a:latin typeface="Arial" panose="020B0604020202020204" pitchFamily="34" charset="0"/>
                <a:cs typeface="Arial" panose="020B0604020202020204" pitchFamily="34" charset="0"/>
              </a:rPr>
              <a:t>تنمية وتشجيع المشاركة المجتمعية فى العملية التعليمية سواء فى إنشاء وإدارة المدارس أو فى متابعة ومراقبة العملية التعليمية والتجارب الهامة التي تمت فى هذا التوجه بنجاح ملحوظ، تؤكد على أهمية توسيع نطاق المشاركة المجتمعية وتعظيم دورها فى مجال التعليم ومن أهم هذه التجارب نموذج الـ (100) مدرسة.</a:t>
            </a:r>
            <a:endParaRPr lang="en-US" dirty="0">
              <a:latin typeface="Arial" panose="020B0604020202020204" pitchFamily="34" charset="0"/>
              <a:cs typeface="Arial" panose="020B0604020202020204" pitchFamily="34" charset="0"/>
            </a:endParaRPr>
          </a:p>
          <a:p>
            <a:pPr lvl="0"/>
            <a:r>
              <a:rPr lang="ar-EG" dirty="0">
                <a:latin typeface="Arial" panose="020B0604020202020204" pitchFamily="34" charset="0"/>
                <a:cs typeface="Arial" panose="020B0604020202020204" pitchFamily="34" charset="0"/>
              </a:rPr>
              <a:t> تم عقد برنامج تأهيل القيادات بديوان الوزارة والمديريات التعليمية خلال عام (2008م)، لتدريب وإعداد (147) من القيادات التعليمية المتميزة بالتعاون مع برنامج تطوير التعليم التابع للمعونة الأمريكية.</a:t>
            </a:r>
            <a:endParaRPr lang="en-US" dirty="0">
              <a:latin typeface="Arial" panose="020B0604020202020204" pitchFamily="34" charset="0"/>
              <a:cs typeface="Arial" panose="020B0604020202020204" pitchFamily="34" charset="0"/>
            </a:endParaRPr>
          </a:p>
          <a:p>
            <a:endParaRPr lang="ar-E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249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453E03-F0C5-446B-BC3C-23269D35F6B8}"/>
              </a:ext>
            </a:extLst>
          </p:cNvPr>
          <p:cNvSpPr>
            <a:spLocks noGrp="1"/>
          </p:cNvSpPr>
          <p:nvPr>
            <p:ph type="title"/>
          </p:nvPr>
        </p:nvSpPr>
        <p:spPr/>
        <p:txBody>
          <a:bodyPr>
            <a:normAutofit fontScale="90000"/>
          </a:bodyPr>
          <a:lstStyle/>
          <a:p>
            <a:pPr algn="r"/>
            <a:r>
              <a:rPr lang="ar-EG" dirty="0">
                <a:effectLst/>
              </a:rPr>
              <a:t>أوجه القصور فى النظام التعليم المصري.</a:t>
            </a:r>
            <a:br>
              <a:rPr lang="en-US" dirty="0">
                <a:effectLst/>
              </a:rPr>
            </a:br>
            <a:endParaRPr lang="ar-EG" dirty="0"/>
          </a:p>
        </p:txBody>
      </p:sp>
      <p:sp>
        <p:nvSpPr>
          <p:cNvPr id="2" name="Content Placeholder 1">
            <a:extLst>
              <a:ext uri="{FF2B5EF4-FFF2-40B4-BE49-F238E27FC236}">
                <a16:creationId xmlns:a16="http://schemas.microsoft.com/office/drawing/2014/main" id="{67F9FF54-7745-4A81-917E-B36A6932C037}"/>
              </a:ext>
            </a:extLst>
          </p:cNvPr>
          <p:cNvSpPr>
            <a:spLocks noGrp="1"/>
          </p:cNvSpPr>
          <p:nvPr>
            <p:ph idx="1"/>
          </p:nvPr>
        </p:nvSpPr>
        <p:spPr>
          <a:xfrm>
            <a:off x="457200" y="1066800"/>
            <a:ext cx="8229600" cy="5791200"/>
          </a:xfrm>
        </p:spPr>
        <p:txBody>
          <a:bodyPr>
            <a:normAutofit fontScale="85000" lnSpcReduction="20000"/>
          </a:bodyPr>
          <a:lstStyle/>
          <a:p>
            <a:r>
              <a:rPr lang="ar-EG" sz="2600" dirty="0">
                <a:latin typeface="Traditional Arabic" panose="02020603050405020304" pitchFamily="18" charset="-78"/>
                <a:cs typeface="Traditional Arabic" panose="02020603050405020304" pitchFamily="18" charset="-78"/>
              </a:rPr>
              <a:t>وقد حددت تقارير التنمية البشرية وتقييم الأوضاع الإجتماعية عددًا من الإختلالات فى النظام التعليمي المصري، من أهمها: </a:t>
            </a:r>
            <a:endParaRPr lang="en-US" sz="2600" dirty="0">
              <a:latin typeface="Traditional Arabic" panose="02020603050405020304" pitchFamily="18" charset="-78"/>
              <a:cs typeface="Traditional Arabic" panose="02020603050405020304" pitchFamily="18" charset="-78"/>
            </a:endParaRPr>
          </a:p>
          <a:p>
            <a:r>
              <a:rPr lang="ar-EG" sz="2600" dirty="0">
                <a:latin typeface="Traditional Arabic" panose="02020603050405020304" pitchFamily="18" charset="-78"/>
                <a:cs typeface="Traditional Arabic" panose="02020603050405020304" pitchFamily="18" charset="-78"/>
              </a:rPr>
              <a:t>متوسط كثافة الفصل (على مستوى الدولة مازالت مرتفعة فى كل من التعليم الابتدائي </a:t>
            </a:r>
            <a:r>
              <a:rPr lang="ar-EG" sz="2600" dirty="0">
                <a:latin typeface="Andalus" panose="02020603050405020304" pitchFamily="18" charset="-78"/>
                <a:cs typeface="Andalus" panose="02020603050405020304" pitchFamily="18" charset="-78"/>
              </a:rPr>
              <a:t>(</a:t>
            </a:r>
            <a:r>
              <a:rPr lang="ar-EG" sz="2600" dirty="0">
                <a:latin typeface="Traditional Arabic" panose="02020603050405020304" pitchFamily="18" charset="-78"/>
                <a:cs typeface="Traditional Arabic" panose="02020603050405020304" pitchFamily="18" charset="-78"/>
              </a:rPr>
              <a:t>41.9) والإعدادي (37.3)، والثانوي العام (35.9) طالب/فصل، وتبلغ نسبة المبانى غير الصالحة (23.8%) بالرغم من الجهود الكبيرة التى بذلت فى هذا المجال لتوفير أبنية مدرسية.</a:t>
            </a:r>
            <a:endParaRPr lang="en-US" sz="2600" dirty="0">
              <a:latin typeface="Traditional Arabic" panose="02020603050405020304" pitchFamily="18" charset="-78"/>
              <a:cs typeface="Traditional Arabic" panose="02020603050405020304" pitchFamily="18" charset="-78"/>
            </a:endParaRPr>
          </a:p>
          <a:p>
            <a:r>
              <a:rPr lang="ar-EG" sz="2600" dirty="0">
                <a:latin typeface="Traditional Arabic" panose="02020603050405020304" pitchFamily="18" charset="-78"/>
                <a:cs typeface="Traditional Arabic" panose="02020603050405020304" pitchFamily="18" charset="-78"/>
              </a:rPr>
              <a:t>يعاني نظام التعليم من مشكلات تدني الجودة والعائد الاقتصادي المنخفض للتعليم، وتشير الأرقام إلى أن (50%) من تلاميذ التعليم الأساسي، و(80%) من طلبة التعليم الثانوي يلجأون إلى الدورس الخصوصية. </a:t>
            </a:r>
          </a:p>
          <a:p>
            <a:r>
              <a:rPr lang="ar-EG" sz="2600" dirty="0">
                <a:latin typeface="Traditional Arabic" panose="02020603050405020304" pitchFamily="18" charset="-78"/>
                <a:cs typeface="Traditional Arabic" panose="02020603050405020304" pitchFamily="18" charset="-78"/>
              </a:rPr>
              <a:t>بالرغم من أهمية مستوى التعليم على التنمية البشرية إلا أننا نجد أن الإنفاق العام على التعليم منذ أمد طويل ينحاز للتعليم العالي على حساب التعليم الأساسي والثانوي. </a:t>
            </a:r>
            <a:endParaRPr lang="en-US" sz="2600" dirty="0">
              <a:latin typeface="Traditional Arabic" panose="02020603050405020304" pitchFamily="18" charset="-78"/>
              <a:cs typeface="Traditional Arabic" panose="02020603050405020304" pitchFamily="18" charset="-78"/>
            </a:endParaRPr>
          </a:p>
          <a:p>
            <a:pPr lvl="0"/>
            <a:r>
              <a:rPr lang="ar-EG" sz="2600" dirty="0">
                <a:latin typeface="Traditional Arabic" panose="02020603050405020304" pitchFamily="18" charset="-78"/>
                <a:cs typeface="Traditional Arabic" panose="02020603050405020304" pitchFamily="18" charset="-78"/>
              </a:rPr>
              <a:t>ارتفاع البطالة فى الحضر مقارنة بالريف، وبين الحاصلين على مؤهل ثانوي وما يعادله فى جميع المحافظات، خاصة محافظات كفر الشيخ (35.3) وأسيوط وسوهاج (29.8، 29.2) بينما ينخفض هذا المعدل فى المحافظات الحضرية إلى نحو (14.2) ويرجع ذلك أساساً إلى سوء تخصيص الاستثمارات بين المحافظات، وضعف قدرة الاقتصاد على توليد فرص عمل، علاوة على تفاوت المحافظات فى عدد السكان وحجم وخصائص القوة العاملة. </a:t>
            </a:r>
            <a:endParaRPr lang="en-US" sz="2600" dirty="0">
              <a:latin typeface="Traditional Arabic" panose="02020603050405020304" pitchFamily="18" charset="-78"/>
              <a:cs typeface="Traditional Arabic" panose="02020603050405020304" pitchFamily="18" charset="-78"/>
            </a:endParaRPr>
          </a:p>
          <a:p>
            <a:pPr lvl="0"/>
            <a:r>
              <a:rPr lang="ar-EG" sz="2600" dirty="0">
                <a:latin typeface="Traditional Arabic" panose="02020603050405020304" pitchFamily="18" charset="-78"/>
                <a:cs typeface="Traditional Arabic" panose="02020603050405020304" pitchFamily="18" charset="-78"/>
              </a:rPr>
              <a:t>	التفاوتات بين المحافظات، فيما يتعلق بنسبة القيد، محدودة خاصة فى القيد بالابتدائي وبصفة عامة فإن نسب القيد بالتعليم الابتدائي لا تقل عن (90%) فى جميع المحافظات بينما تزداد هذه التفاوتات فى التعليم الإعدادي، وخاصة فى محافظات الوجه القبلي (86.8%) أما فى التعليم الثانوي فتصل إلى (65%) فقط فى محافظات الوجه القبلى. </a:t>
            </a:r>
            <a:endParaRPr lang="en-US" sz="2600" dirty="0">
              <a:latin typeface="Traditional Arabic" panose="02020603050405020304" pitchFamily="18" charset="-78"/>
              <a:cs typeface="Traditional Arabic" panose="02020603050405020304" pitchFamily="18" charset="-78"/>
            </a:endParaRPr>
          </a:p>
          <a:p>
            <a:pPr lvl="0"/>
            <a:endParaRPr lang="ar-EG" sz="2600" dirty="0"/>
          </a:p>
          <a:p>
            <a:pPr lvl="0"/>
            <a:endParaRPr lang="en-US" dirty="0"/>
          </a:p>
          <a:p>
            <a:endParaRPr lang="ar-EG" dirty="0"/>
          </a:p>
        </p:txBody>
      </p:sp>
    </p:spTree>
    <p:extLst>
      <p:ext uri="{BB962C8B-B14F-4D97-AF65-F5344CB8AC3E}">
        <p14:creationId xmlns:p14="http://schemas.microsoft.com/office/powerpoint/2010/main" val="135127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5E1E5-FD8E-4D13-A7FA-30C7C718BD83}"/>
              </a:ext>
            </a:extLst>
          </p:cNvPr>
          <p:cNvSpPr>
            <a:spLocks noGrp="1"/>
          </p:cNvSpPr>
          <p:nvPr>
            <p:ph type="title"/>
          </p:nvPr>
        </p:nvSpPr>
        <p:spPr>
          <a:xfrm>
            <a:off x="609599" y="228600"/>
            <a:ext cx="6347713" cy="1143001"/>
          </a:xfrm>
        </p:spPr>
        <p:txBody>
          <a:bodyPr>
            <a:normAutofit fontScale="90000"/>
          </a:bodyPr>
          <a:lstStyle/>
          <a:p>
            <a:pPr algn="r"/>
            <a:r>
              <a:rPr lang="ar-EG" dirty="0"/>
              <a:t>تجارب اللامركزية فى التعليم المصرى:</a:t>
            </a:r>
          </a:p>
        </p:txBody>
      </p:sp>
      <p:sp>
        <p:nvSpPr>
          <p:cNvPr id="3" name="Content Placeholder 2">
            <a:extLst>
              <a:ext uri="{FF2B5EF4-FFF2-40B4-BE49-F238E27FC236}">
                <a16:creationId xmlns:a16="http://schemas.microsoft.com/office/drawing/2014/main" id="{1604EC06-5AC7-4BD8-9EF0-F6D85B08A994}"/>
              </a:ext>
            </a:extLst>
          </p:cNvPr>
          <p:cNvSpPr>
            <a:spLocks noGrp="1"/>
          </p:cNvSpPr>
          <p:nvPr>
            <p:ph idx="1"/>
          </p:nvPr>
        </p:nvSpPr>
        <p:spPr>
          <a:xfrm>
            <a:off x="827700" y="1371601"/>
            <a:ext cx="8087700" cy="4876806"/>
          </a:xfrm>
        </p:spPr>
        <p:txBody>
          <a:bodyPr>
            <a:normAutofit fontScale="92500" lnSpcReduction="20000"/>
          </a:bodyPr>
          <a:lstStyle/>
          <a:p>
            <a:r>
              <a:rPr lang="ar-EG" sz="3500" dirty="0">
                <a:latin typeface="Traditional Arabic" panose="02020603050405020304" pitchFamily="18" charset="-78"/>
                <a:cs typeface="Traditional Arabic" panose="02020603050405020304" pitchFamily="18" charset="-78"/>
              </a:rPr>
              <a:t>تجربة الإسكندرية:في شهر ديسمبر عام 2001, وقعت وزارة التربية والتعليم, ومحافظة الإسكندرية, ومركز الإسكندرية للتنمية (وهو جمعية أهلية), والوكالة الأمريكية للتنمية الدولية, مذكرة اتفاق لتنفيذ برنامج إرشادي يهدف إلي تحسين نوعية التعليم في مدارس الإسكندرية علي أساس نموذج لا مركزي من خلال:</a:t>
            </a:r>
            <a:endParaRPr lang="en-US" sz="3500" dirty="0">
              <a:latin typeface="Traditional Arabic" panose="02020603050405020304" pitchFamily="18" charset="-78"/>
              <a:cs typeface="Traditional Arabic" panose="02020603050405020304" pitchFamily="18" charset="-78"/>
            </a:endParaRPr>
          </a:p>
          <a:p>
            <a:r>
              <a:rPr lang="ar-EG" sz="3500" dirty="0">
                <a:latin typeface="Traditional Arabic" panose="02020603050405020304" pitchFamily="18" charset="-78"/>
                <a:cs typeface="Traditional Arabic" panose="02020603050405020304" pitchFamily="18" charset="-78"/>
              </a:rPr>
              <a:t>عقد شراكة بين المدرسين والإداريين والمجتمع ككل من خلال لجان ثلاثية الطبقات تقدم الدعم, والمتابعة, والتنفيذ. </a:t>
            </a:r>
            <a:endParaRPr lang="en-US" sz="3500" dirty="0">
              <a:latin typeface="Traditional Arabic" panose="02020603050405020304" pitchFamily="18" charset="-78"/>
              <a:cs typeface="Traditional Arabic" panose="02020603050405020304" pitchFamily="18" charset="-78"/>
            </a:endParaRPr>
          </a:p>
          <a:p>
            <a:r>
              <a:rPr lang="ar-EG" sz="3500" dirty="0">
                <a:latin typeface="Traditional Arabic" panose="02020603050405020304" pitchFamily="18" charset="-78"/>
                <a:cs typeface="Traditional Arabic" panose="02020603050405020304" pitchFamily="18" charset="-78"/>
              </a:rPr>
              <a:t>- تنفيذ إدارة لا مركزية متقدمة من خلال تعديل السياسات والإجراءات وتفويض السلطة والمسئولية لمستوي المدرسة. </a:t>
            </a:r>
            <a:endParaRPr lang="en-US" sz="3500" dirty="0">
              <a:latin typeface="Traditional Arabic" panose="02020603050405020304" pitchFamily="18" charset="-78"/>
              <a:cs typeface="Traditional Arabic" panose="02020603050405020304" pitchFamily="18" charset="-78"/>
            </a:endParaRPr>
          </a:p>
          <a:p>
            <a:r>
              <a:rPr lang="ar-EG" sz="3500" dirty="0">
                <a:latin typeface="Traditional Arabic" panose="02020603050405020304" pitchFamily="18" charset="-78"/>
                <a:cs typeface="Traditional Arabic" panose="02020603050405020304" pitchFamily="18" charset="-78"/>
              </a:rPr>
              <a:t>- توفير تدريب متقدم للموظفين بما يتفق ونظم أصول التدريس الأولية والنظم التعليمية الدولية. </a:t>
            </a:r>
            <a:endParaRPr lang="en-US" sz="3500" dirty="0">
              <a:latin typeface="Traditional Arabic" panose="02020603050405020304" pitchFamily="18" charset="-78"/>
              <a:cs typeface="Traditional Arabic" panose="02020603050405020304" pitchFamily="18" charset="-78"/>
            </a:endParaRPr>
          </a:p>
          <a:p>
            <a:endParaRPr lang="ar-EG" dirty="0"/>
          </a:p>
        </p:txBody>
      </p:sp>
    </p:spTree>
    <p:extLst>
      <p:ext uri="{BB962C8B-B14F-4D97-AF65-F5344CB8AC3E}">
        <p14:creationId xmlns:p14="http://schemas.microsoft.com/office/powerpoint/2010/main" val="2313384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6624F-B605-49D4-A11B-E14125A399F3}"/>
              </a:ext>
            </a:extLst>
          </p:cNvPr>
          <p:cNvSpPr>
            <a:spLocks noGrp="1"/>
          </p:cNvSpPr>
          <p:nvPr>
            <p:ph type="title"/>
          </p:nvPr>
        </p:nvSpPr>
        <p:spPr/>
        <p:txBody>
          <a:bodyPr/>
          <a:lstStyle/>
          <a:p>
            <a:pPr algn="r"/>
            <a:r>
              <a:rPr lang="ar-EG" dirty="0"/>
              <a:t>تجارب اللامركزية فى التعليم المصرى:</a:t>
            </a:r>
          </a:p>
        </p:txBody>
      </p:sp>
      <p:sp>
        <p:nvSpPr>
          <p:cNvPr id="3" name="Content Placeholder 2">
            <a:extLst>
              <a:ext uri="{FF2B5EF4-FFF2-40B4-BE49-F238E27FC236}">
                <a16:creationId xmlns:a16="http://schemas.microsoft.com/office/drawing/2014/main" id="{37CF24C0-CD84-43A6-B1E7-678954CF717A}"/>
              </a:ext>
            </a:extLst>
          </p:cNvPr>
          <p:cNvSpPr>
            <a:spLocks noGrp="1"/>
          </p:cNvSpPr>
          <p:nvPr>
            <p:ph idx="1"/>
          </p:nvPr>
        </p:nvSpPr>
        <p:spPr>
          <a:xfrm>
            <a:off x="609599" y="2160590"/>
            <a:ext cx="6347714" cy="4316410"/>
          </a:xfrm>
        </p:spPr>
        <p:txBody>
          <a:bodyPr>
            <a:normAutofit fontScale="25000" lnSpcReduction="20000"/>
          </a:bodyPr>
          <a:lstStyle/>
          <a:p>
            <a:pPr lvl="0"/>
            <a:r>
              <a:rPr lang="ar-EG" sz="9600" b="1" dirty="0">
                <a:latin typeface="Traditional Arabic" panose="02020603050405020304" pitchFamily="18" charset="-78"/>
                <a:cs typeface="Traditional Arabic" panose="02020603050405020304" pitchFamily="18" charset="-78"/>
              </a:rPr>
              <a:t>المدارس المجتمعية: </a:t>
            </a:r>
            <a:endParaRPr lang="en-US" sz="9600" dirty="0">
              <a:latin typeface="Traditional Arabic" panose="02020603050405020304" pitchFamily="18" charset="-78"/>
              <a:cs typeface="Traditional Arabic" panose="02020603050405020304" pitchFamily="18" charset="-78"/>
            </a:endParaRPr>
          </a:p>
          <a:p>
            <a:r>
              <a:rPr lang="ar-EG" sz="9600" dirty="0">
                <a:latin typeface="Traditional Arabic" panose="02020603050405020304" pitchFamily="18" charset="-78"/>
                <a:cs typeface="Traditional Arabic" panose="02020603050405020304" pitchFamily="18" charset="-78"/>
              </a:rPr>
              <a:t>ترتبط المدارس المجتمعية في مصر ارتباطا وثيقا بتمكين المجتمعات المحلية, حيث يجري تمكينها, من خلال عملية مطولة للحوار, والتعلم, وخلق الوعي بأن تأخذ بزمام حياتها وأن تتخذ قراراتها الخاصة بها.</a:t>
            </a:r>
            <a:endParaRPr lang="en-US" sz="9600" dirty="0">
              <a:latin typeface="Traditional Arabic" panose="02020603050405020304" pitchFamily="18" charset="-78"/>
              <a:cs typeface="Traditional Arabic" panose="02020603050405020304" pitchFamily="18" charset="-78"/>
            </a:endParaRPr>
          </a:p>
          <a:p>
            <a:r>
              <a:rPr lang="ar-EG" sz="9600" dirty="0">
                <a:latin typeface="Traditional Arabic" panose="02020603050405020304" pitchFamily="18" charset="-78"/>
                <a:cs typeface="Traditional Arabic" panose="02020603050405020304" pitchFamily="18" charset="-78"/>
              </a:rPr>
              <a:t>وأنشئت المدارس المجتمعية في عديد من المحافظات بالتعاون مع اليونيسيف والوكالة الكندية للتنمية الدولية, والمجتمعات المحلية في بعض المناطق التي تعاني بدرجة أكبر من الحرمان من الخدمات التعليمية، كذلك يتم قبول الفتيات بين 6 و 12 سنة, مع إعطاء أولوية للأكبر سنا، وقد بدأ المشروع بأربع مدارس عام 1991, وصل عددها إلي 202 مدرسة عام 2003/2004 والمدارس المجتمعية موزعة بين ثلاث محافظات في صعيد مصر, هي: أسيوط , وسوهاج, وقنا ، وفضلا عن ذلك أنشأت جمعية الطفولة والتنمية, وهي جمعية أهلية, 150 مدرسة أخري في المنيا، ويقدم البرنامج مواد شبيهة ببرنامج التعليم الابتدائي, مع خطوط إرشادية تقومها وزارة التربية والتعليم. </a:t>
            </a:r>
            <a:endParaRPr lang="en-US" sz="9600" dirty="0">
              <a:latin typeface="Traditional Arabic" panose="02020603050405020304" pitchFamily="18" charset="-78"/>
              <a:cs typeface="Traditional Arabic" panose="02020603050405020304" pitchFamily="18" charset="-78"/>
            </a:endParaRPr>
          </a:p>
          <a:p>
            <a:endParaRPr lang="ar-EG" dirty="0"/>
          </a:p>
        </p:txBody>
      </p:sp>
    </p:spTree>
    <p:extLst>
      <p:ext uri="{BB962C8B-B14F-4D97-AF65-F5344CB8AC3E}">
        <p14:creationId xmlns:p14="http://schemas.microsoft.com/office/powerpoint/2010/main" val="2269351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07CBF-D52C-4E01-BC3B-23708D88AA20}"/>
              </a:ext>
            </a:extLst>
          </p:cNvPr>
          <p:cNvSpPr>
            <a:spLocks noGrp="1"/>
          </p:cNvSpPr>
          <p:nvPr>
            <p:ph type="title"/>
          </p:nvPr>
        </p:nvSpPr>
        <p:spPr/>
        <p:txBody>
          <a:bodyPr/>
          <a:lstStyle/>
          <a:p>
            <a:pPr algn="r"/>
            <a:r>
              <a:rPr lang="ar-EG" dirty="0"/>
              <a:t>تجارب اللامركزية فى التعليم المصرى:</a:t>
            </a:r>
          </a:p>
        </p:txBody>
      </p:sp>
      <p:sp>
        <p:nvSpPr>
          <p:cNvPr id="3" name="Content Placeholder 2">
            <a:extLst>
              <a:ext uri="{FF2B5EF4-FFF2-40B4-BE49-F238E27FC236}">
                <a16:creationId xmlns:a16="http://schemas.microsoft.com/office/drawing/2014/main" id="{AA5578F7-EBA6-4138-8622-12E08F18CC77}"/>
              </a:ext>
            </a:extLst>
          </p:cNvPr>
          <p:cNvSpPr>
            <a:spLocks noGrp="1"/>
          </p:cNvSpPr>
          <p:nvPr>
            <p:ph idx="1"/>
          </p:nvPr>
        </p:nvSpPr>
        <p:spPr/>
        <p:txBody>
          <a:bodyPr/>
          <a:lstStyle/>
          <a:p>
            <a:pPr lvl="0"/>
            <a:r>
              <a:rPr lang="ar-EG" b="1" dirty="0"/>
              <a:t>مدارس الفصل الواحد: </a:t>
            </a:r>
            <a:endParaRPr lang="en-US" dirty="0"/>
          </a:p>
          <a:p>
            <a:r>
              <a:rPr lang="ar-EG" dirty="0"/>
              <a:t>الهدف الرئيسي لمدارس الفصل الواحد هو تعليم الفتيات من خلال بيئة مرنة للتعلم، فالفصول تقام قرب منازلهن, ويقدم لهم التعليم مهارات متنوعة تمكنهن من المشاركة في سوق العمل، وتتكون المدرسة من فصل دراسي واحد يتجمع فيه فتيات من مستويات تعليمية وأعمار مختلفة, ويجري تدريس منهج التعليم الابتدائي, بالإضافة إلي المهارات المهنية، ومنذ بداية هذه المدارس عام 1993/1994 زاد عددها من 213 مدرسة إلي 2791 مدرسة, موجهة إلي الفتيات بين 14.8 سنة اللاتي لم يلتحقن بالمدرسة أو تسربن منها</a:t>
            </a:r>
          </a:p>
        </p:txBody>
      </p:sp>
    </p:spTree>
    <p:extLst>
      <p:ext uri="{BB962C8B-B14F-4D97-AF65-F5344CB8AC3E}">
        <p14:creationId xmlns:p14="http://schemas.microsoft.com/office/powerpoint/2010/main" val="32628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تطوير\Pictures\2b42024e8c.jpg">
            <a:extLst>
              <a:ext uri="{FF2B5EF4-FFF2-40B4-BE49-F238E27FC236}">
                <a16:creationId xmlns:a16="http://schemas.microsoft.com/office/drawing/2014/main" id="{5A145E73-23EB-46EF-8709-71B812AA54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4475"/>
            <a:ext cx="9144000" cy="710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3" descr="18306189651013307539">
            <a:hlinkClick r:id="rId3"/>
            <a:extLst>
              <a:ext uri="{FF2B5EF4-FFF2-40B4-BE49-F238E27FC236}">
                <a16:creationId xmlns:a16="http://schemas.microsoft.com/office/drawing/2014/main" id="{E4DC05C0-A31E-474E-AB4B-F8B4BD858A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491060">
            <a:off x="1116013" y="692150"/>
            <a:ext cx="3744912"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r"/>
            <a:r>
              <a:rPr lang="ar-EG" dirty="0"/>
              <a:t>مقدمة</a:t>
            </a:r>
          </a:p>
        </p:txBody>
      </p:sp>
      <p:sp>
        <p:nvSpPr>
          <p:cNvPr id="3" name="Content Placeholder 2"/>
          <p:cNvSpPr>
            <a:spLocks noGrp="1"/>
          </p:cNvSpPr>
          <p:nvPr>
            <p:ph idx="1"/>
          </p:nvPr>
        </p:nvSpPr>
        <p:spPr>
          <a:xfrm>
            <a:off x="914400" y="1066800"/>
            <a:ext cx="7520940" cy="3579849"/>
          </a:xfrm>
        </p:spPr>
        <p:txBody>
          <a:bodyPr>
            <a:normAutofit/>
          </a:bodyPr>
          <a:lstStyle/>
          <a:p>
            <a:r>
              <a:rPr lang="ar-EG" dirty="0"/>
              <a:t>منذ أن أعلنت القيادة السياسية أن التعليم هو المشروع القومي الأكبر لمصر، وأن التعليم يجب أن يهدف إلى "التميز للجميع"، بدأت وزارة التربية والتعليم مشروعًا طموحًا لإعداد وبناء معايير قومية للتعليم؛ تبعه عدة إجراءات متتالية لتحقيق الجودة الشاملة فى إدارة المؤسسات التعليمية، باعتبار أن المعايير القومية محددة لمستويات الجودة المنشودة فى منظومة التعليم والتعلم بكل عناصرها</a:t>
            </a:r>
            <a:endParaRPr lang="ar-EG"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0317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45378A0-0ECD-405B-BEF2-8DCFFED1C439}"/>
              </a:ext>
            </a:extLst>
          </p:cNvPr>
          <p:cNvSpPr>
            <a:spLocks noGrp="1"/>
          </p:cNvSpPr>
          <p:nvPr>
            <p:ph type="title"/>
          </p:nvPr>
        </p:nvSpPr>
        <p:spPr/>
        <p:txBody>
          <a:bodyPr>
            <a:normAutofit/>
          </a:bodyPr>
          <a:lstStyle/>
          <a:p>
            <a:pPr algn="r"/>
            <a:r>
              <a:rPr lang="ar-EG" dirty="0">
                <a:effectLst/>
              </a:rPr>
              <a:t>أولاً: واقع التعليم العام فى مصر:</a:t>
            </a:r>
            <a:br>
              <a:rPr lang="en-US" dirty="0">
                <a:effectLst/>
              </a:rPr>
            </a:br>
            <a:endParaRPr lang="ar-EG" dirty="0"/>
          </a:p>
        </p:txBody>
      </p:sp>
      <p:sp>
        <p:nvSpPr>
          <p:cNvPr id="2" name="Content Placeholder 1">
            <a:extLst>
              <a:ext uri="{FF2B5EF4-FFF2-40B4-BE49-F238E27FC236}">
                <a16:creationId xmlns:a16="http://schemas.microsoft.com/office/drawing/2014/main" id="{1D7FC9FD-3FAC-40BA-8B69-C77CF6EA59FE}"/>
              </a:ext>
            </a:extLst>
          </p:cNvPr>
          <p:cNvSpPr>
            <a:spLocks noGrp="1"/>
          </p:cNvSpPr>
          <p:nvPr>
            <p:ph idx="1"/>
          </p:nvPr>
        </p:nvSpPr>
        <p:spPr/>
        <p:txBody>
          <a:bodyPr/>
          <a:lstStyle/>
          <a:p>
            <a:r>
              <a:rPr lang="ar-EG" dirty="0"/>
              <a:t>هدف نظام التعليم العام فى مصر:</a:t>
            </a:r>
          </a:p>
          <a:p>
            <a:r>
              <a:rPr lang="ar-EG" dirty="0"/>
              <a:t>يهدف التعليم قبل الجامعي فى مصر طبقًا لقانون التعليم فى المادة (1): إلى تكوين الدارس تكويناً ثقافياً وعلمياً وقومياً على مستويات متتالية، من النواحي الوجدانية والقومية، والعقلية والاجتماعية والصحية والسلوكية والرياضية، بقصد إعداد الإنسان المصري المؤمن بربه ووطنه ويقيم الخير والحق والإنسانية وتزويده بالقدر المناسب من القيم والدراسات النظرية والتطبيقية والمقومات التي تحقق إنسانيته وكرامته وقدرته على تحقيق هدفه والإسهام بكفاءة في عمليات وأنشطة الإنتاج والخدمات، أو لمواصلة التعليم العالي والجامعي، من أجل تنمية المجتمع وتحقيق رخائه وتقدمه. </a:t>
            </a:r>
            <a:endParaRPr lang="en-US" dirty="0"/>
          </a:p>
          <a:p>
            <a:endParaRPr lang="ar-EG" dirty="0"/>
          </a:p>
        </p:txBody>
      </p:sp>
    </p:spTree>
    <p:extLst>
      <p:ext uri="{BB962C8B-B14F-4D97-AF65-F5344CB8AC3E}">
        <p14:creationId xmlns:p14="http://schemas.microsoft.com/office/powerpoint/2010/main" val="368665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D041C5-348C-4873-8092-2A269877E059}"/>
              </a:ext>
            </a:extLst>
          </p:cNvPr>
          <p:cNvSpPr>
            <a:spLocks noGrp="1"/>
          </p:cNvSpPr>
          <p:nvPr>
            <p:ph idx="1"/>
          </p:nvPr>
        </p:nvSpPr>
        <p:spPr/>
        <p:txBody>
          <a:bodyPr>
            <a:normAutofit/>
          </a:bodyPr>
          <a:lstStyle/>
          <a:p>
            <a:r>
              <a:rPr lang="ar-EG" dirty="0"/>
              <a:t>وتهدف السياسة التعليمية فى مصر إلى إحداث نقله نوعية حقيقية ومؤثرة من خلال رفع القدرة الاستيعابية للمؤسسات التعليمية فى مصر، وتركيز الجهود فى مسار الجودة والتميز فى إدارة المؤسسات التعليمية، وتحويل المدارس والمعاهد العلمية إلى أماكن لتخريج العلماء والنابهين والفنيين المتميزين، وتخريج أجيال يتحملون مهام القيادة والإدارة والعمل والإنتاج فى المستقبل.</a:t>
            </a:r>
          </a:p>
          <a:p>
            <a:r>
              <a:rPr lang="ar-EG" dirty="0"/>
              <a:t>كما أن  مهمة التعليم قبل الجامعي تتمركز حول مساعدة المتعلم في اكتساب معارف ومهارات واتجاهات، تمكنه من تأدية دوره بنجاح في حياته الأسرية، والمشاركة في الحياة العامة في مجتمعه، والنجاح في استكمال تعليمه العالي أو الجامعي، والاستمرار في التعلم مدى الحياة، كما تمكنه من الانخراط بنجاح في سوق العمل إذا أراد ذلك</a:t>
            </a:r>
            <a:r>
              <a:rPr lang="en-US" dirty="0"/>
              <a:t>.</a:t>
            </a:r>
          </a:p>
          <a:p>
            <a:endParaRPr lang="en-US" dirty="0"/>
          </a:p>
          <a:p>
            <a:endParaRPr lang="ar-EG" dirty="0"/>
          </a:p>
        </p:txBody>
      </p:sp>
    </p:spTree>
    <p:extLst>
      <p:ext uri="{BB962C8B-B14F-4D97-AF65-F5344CB8AC3E}">
        <p14:creationId xmlns:p14="http://schemas.microsoft.com/office/powerpoint/2010/main" val="39300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1"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wipe(down)">
                                      <p:cBhvr>
                                        <p:cTn id="19" dur="500"/>
                                        <p:tgtEl>
                                          <p:spTgt spid="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1"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Effect transition="in" filter="wipe(down)">
                                      <p:cBhvr>
                                        <p:cTn id="24" dur="500"/>
                                        <p:tgtEl>
                                          <p:spTgt spid="2">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7" presetClass="emph" presetSubtype="0" fill="remove" grpId="2" nodeType="clickEffect">
                                  <p:stCondLst>
                                    <p:cond delay="0"/>
                                  </p:stCondLst>
                                  <p:childTnLst>
                                    <p:animClr clrSpc="rgb" dir="cw">
                                      <p:cBhvr override="childStyle">
                                        <p:cTn id="28" dur="250" autoRev="1" fill="remove"/>
                                        <p:tgtEl>
                                          <p:spTgt spid="2">
                                            <p:txEl>
                                              <p:pRg st="0" end="0"/>
                                            </p:txEl>
                                          </p:spTgt>
                                        </p:tgtEl>
                                        <p:attrNameLst>
                                          <p:attrName>style.color</p:attrName>
                                        </p:attrNameLst>
                                      </p:cBhvr>
                                      <p:to>
                                        <a:schemeClr val="bg1"/>
                                      </p:to>
                                    </p:animClr>
                                    <p:animClr clrSpc="rgb" dir="cw">
                                      <p:cBhvr>
                                        <p:cTn id="29" dur="250" autoRev="1" fill="remove"/>
                                        <p:tgtEl>
                                          <p:spTgt spid="2">
                                            <p:txEl>
                                              <p:pRg st="0" end="0"/>
                                            </p:txEl>
                                          </p:spTgt>
                                        </p:tgtEl>
                                        <p:attrNameLst>
                                          <p:attrName>fillcolor</p:attrName>
                                        </p:attrNameLst>
                                      </p:cBhvr>
                                      <p:to>
                                        <a:schemeClr val="bg1"/>
                                      </p:to>
                                    </p:animClr>
                                    <p:set>
                                      <p:cBhvr>
                                        <p:cTn id="30" dur="250" autoRev="1" fill="remove"/>
                                        <p:tgtEl>
                                          <p:spTgt spid="2">
                                            <p:txEl>
                                              <p:pRg st="0" end="0"/>
                                            </p:txEl>
                                          </p:spTgt>
                                        </p:tgtEl>
                                        <p:attrNameLst>
                                          <p:attrName>fill.type</p:attrName>
                                        </p:attrNameLst>
                                      </p:cBhvr>
                                      <p:to>
                                        <p:strVal val="solid"/>
                                      </p:to>
                                    </p:set>
                                    <p:set>
                                      <p:cBhvr>
                                        <p:cTn id="31" dur="250" autoRev="1" fill="remove"/>
                                        <p:tgtEl>
                                          <p:spTgt spid="2">
                                            <p:txEl>
                                              <p:pRg st="0" end="0"/>
                                            </p:txEl>
                                          </p:spTgt>
                                        </p:tgtEl>
                                        <p:attrNameLst>
                                          <p:attrName>fill.on</p:attrName>
                                        </p:attrNameLst>
                                      </p:cBhvr>
                                      <p:to>
                                        <p:strVal val="true"/>
                                      </p:to>
                                    </p:set>
                                  </p:childTnLst>
                                </p:cTn>
                              </p:par>
                            </p:childTnLst>
                          </p:cTn>
                        </p:par>
                      </p:childTnLst>
                    </p:cTn>
                  </p:par>
                  <p:par>
                    <p:cTn id="32" fill="hold">
                      <p:stCondLst>
                        <p:cond delay="indefinite"/>
                      </p:stCondLst>
                      <p:childTnLst>
                        <p:par>
                          <p:cTn id="33" fill="hold">
                            <p:stCondLst>
                              <p:cond delay="0"/>
                            </p:stCondLst>
                            <p:childTnLst>
                              <p:par>
                                <p:cTn id="34" presetID="27" presetClass="emph" presetSubtype="0" fill="remove" grpId="2" nodeType="clickEffect">
                                  <p:stCondLst>
                                    <p:cond delay="0"/>
                                  </p:stCondLst>
                                  <p:childTnLst>
                                    <p:animClr clrSpc="rgb" dir="cw">
                                      <p:cBhvr override="childStyle">
                                        <p:cTn id="35" dur="250" autoRev="1" fill="remove"/>
                                        <p:tgtEl>
                                          <p:spTgt spid="2">
                                            <p:txEl>
                                              <p:pRg st="1" end="1"/>
                                            </p:txEl>
                                          </p:spTgt>
                                        </p:tgtEl>
                                        <p:attrNameLst>
                                          <p:attrName>style.color</p:attrName>
                                        </p:attrNameLst>
                                      </p:cBhvr>
                                      <p:to>
                                        <a:schemeClr val="bg1"/>
                                      </p:to>
                                    </p:animClr>
                                    <p:animClr clrSpc="rgb" dir="cw">
                                      <p:cBhvr>
                                        <p:cTn id="36" dur="250" autoRev="1" fill="remove"/>
                                        <p:tgtEl>
                                          <p:spTgt spid="2">
                                            <p:txEl>
                                              <p:pRg st="1" end="1"/>
                                            </p:txEl>
                                          </p:spTgt>
                                        </p:tgtEl>
                                        <p:attrNameLst>
                                          <p:attrName>fillcolor</p:attrName>
                                        </p:attrNameLst>
                                      </p:cBhvr>
                                      <p:to>
                                        <a:schemeClr val="bg1"/>
                                      </p:to>
                                    </p:animClr>
                                    <p:set>
                                      <p:cBhvr>
                                        <p:cTn id="37" dur="250" autoRev="1" fill="remove"/>
                                        <p:tgtEl>
                                          <p:spTgt spid="2">
                                            <p:txEl>
                                              <p:pRg st="1" end="1"/>
                                            </p:txEl>
                                          </p:spTgt>
                                        </p:tgtEl>
                                        <p:attrNameLst>
                                          <p:attrName>fill.type</p:attrName>
                                        </p:attrNameLst>
                                      </p:cBhvr>
                                      <p:to>
                                        <p:strVal val="solid"/>
                                      </p:to>
                                    </p:set>
                                    <p:set>
                                      <p:cBhvr>
                                        <p:cTn id="38" dur="250" autoRev="1" fill="remove"/>
                                        <p:tgtEl>
                                          <p:spTgt spid="2">
                                            <p:txEl>
                                              <p:pRg st="1" end="1"/>
                                            </p:txEl>
                                          </p:spTgt>
                                        </p:tgtEl>
                                        <p:attrNameLst>
                                          <p:attrName>fill.on</p:attrName>
                                        </p:attrNameLst>
                                      </p:cBhvr>
                                      <p:to>
                                        <p:strVal val="true"/>
                                      </p:to>
                                    </p:set>
                                  </p:childTnLst>
                                </p:cTn>
                              </p:par>
                            </p:childTnLst>
                          </p:cTn>
                        </p:par>
                      </p:childTnLst>
                    </p:cTn>
                  </p:par>
                  <p:par>
                    <p:cTn id="39" fill="hold">
                      <p:stCondLst>
                        <p:cond delay="indefinite"/>
                      </p:stCondLst>
                      <p:childTnLst>
                        <p:par>
                          <p:cTn id="40" fill="hold">
                            <p:stCondLst>
                              <p:cond delay="0"/>
                            </p:stCondLst>
                            <p:childTnLst>
                              <p:par>
                                <p:cTn id="41" presetID="10" presetClass="emph" presetSubtype="0" fill="hold" grpId="3" nodeType="clickEffect">
                                  <p:stCondLst>
                                    <p:cond delay="0"/>
                                  </p:stCondLst>
                                  <p:childTnLst>
                                    <p:anim calcmode="discrete" valueType="str">
                                      <p:cBhvr override="childStyle">
                                        <p:cTn id="42" dur="2000" fill="hold"/>
                                        <p:tgtEl>
                                          <p:spTgt spid="2">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mph" presetSubtype="0" fill="hold" grpId="3" nodeType="clickEffect">
                                  <p:stCondLst>
                                    <p:cond delay="0"/>
                                  </p:stCondLst>
                                  <p:childTnLst>
                                    <p:anim calcmode="discrete" valueType="str">
                                      <p:cBhvr override="childStyle">
                                        <p:cTn id="46" dur="2000" fill="hold"/>
                                        <p:tgtEl>
                                          <p:spTgt spid="2">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4" nodeType="clickEffect">
                                  <p:stCondLst>
                                    <p:cond delay="0"/>
                                  </p:stCondLst>
                                  <p:childTnLst>
                                    <p:set>
                                      <p:cBhvr>
                                        <p:cTn id="50" dur="1" fill="hold">
                                          <p:stCondLst>
                                            <p:cond delay="0"/>
                                          </p:stCondLst>
                                        </p:cTn>
                                        <p:tgtEl>
                                          <p:spTgt spid="2">
                                            <p:txEl>
                                              <p:pRg st="0" end="0"/>
                                            </p:txEl>
                                          </p:spTgt>
                                        </p:tgtEl>
                                        <p:attrNameLst>
                                          <p:attrName>style.visibility</p:attrName>
                                        </p:attrNameLst>
                                      </p:cBhvr>
                                      <p:to>
                                        <p:strVal val="visible"/>
                                      </p:to>
                                    </p:set>
                                    <p:anim calcmode="lin" valueType="num">
                                      <p:cBhvr>
                                        <p:cTn id="51"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52"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53" dur="500"/>
                                        <p:tgtEl>
                                          <p:spTgt spid="2">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4" nodeType="clickEffect">
                                  <p:stCondLst>
                                    <p:cond delay="0"/>
                                  </p:stCondLst>
                                  <p:childTnLst>
                                    <p:set>
                                      <p:cBhvr>
                                        <p:cTn id="57" dur="1" fill="hold">
                                          <p:stCondLst>
                                            <p:cond delay="0"/>
                                          </p:stCondLst>
                                        </p:cTn>
                                        <p:tgtEl>
                                          <p:spTgt spid="2">
                                            <p:txEl>
                                              <p:pRg st="1" end="1"/>
                                            </p:txEl>
                                          </p:spTgt>
                                        </p:tgtEl>
                                        <p:attrNameLst>
                                          <p:attrName>style.visibility</p:attrName>
                                        </p:attrNameLst>
                                      </p:cBhvr>
                                      <p:to>
                                        <p:strVal val="visible"/>
                                      </p:to>
                                    </p:set>
                                    <p:anim calcmode="lin" valueType="num">
                                      <p:cBhvr>
                                        <p:cTn id="58"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59"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6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P spid="2" grpId="2" build="p"/>
      <p:bldP spid="2" grpId="3" build="p"/>
      <p:bldP spid="2" grpId="4"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28A614-356B-4D66-A4CF-EA7C4B4788BB}"/>
              </a:ext>
            </a:extLst>
          </p:cNvPr>
          <p:cNvSpPr>
            <a:spLocks noGrp="1"/>
          </p:cNvSpPr>
          <p:nvPr>
            <p:ph type="title"/>
          </p:nvPr>
        </p:nvSpPr>
        <p:spPr>
          <a:xfrm>
            <a:off x="457200" y="274638"/>
            <a:ext cx="8229600" cy="944562"/>
          </a:xfrm>
        </p:spPr>
        <p:txBody>
          <a:bodyPr/>
          <a:lstStyle/>
          <a:p>
            <a:pPr algn="r"/>
            <a:r>
              <a:rPr lang="ar-EG" altLang="ar-EG" dirty="0">
                <a:solidFill>
                  <a:srgbClr val="FF0000"/>
                </a:solidFill>
              </a:rPr>
              <a:t>فلسفة نظام التعليم المصري</a:t>
            </a:r>
            <a:endParaRPr lang="ar-EG" dirty="0">
              <a:solidFill>
                <a:srgbClr val="FF0000"/>
              </a:solidFill>
            </a:endParaRPr>
          </a:p>
        </p:txBody>
      </p:sp>
      <p:sp>
        <p:nvSpPr>
          <p:cNvPr id="2" name="Content Placeholder 1">
            <a:extLst>
              <a:ext uri="{FF2B5EF4-FFF2-40B4-BE49-F238E27FC236}">
                <a16:creationId xmlns:a16="http://schemas.microsoft.com/office/drawing/2014/main" id="{2451148F-3DD0-4D54-9431-3F86B2B0F89A}"/>
              </a:ext>
            </a:extLst>
          </p:cNvPr>
          <p:cNvSpPr>
            <a:spLocks noGrp="1"/>
          </p:cNvSpPr>
          <p:nvPr>
            <p:ph idx="1"/>
          </p:nvPr>
        </p:nvSpPr>
        <p:spPr>
          <a:xfrm>
            <a:off x="457200" y="1219200"/>
            <a:ext cx="8534400" cy="5638800"/>
          </a:xfrm>
        </p:spPr>
        <p:txBody>
          <a:bodyPr>
            <a:normAutofit lnSpcReduction="10000"/>
          </a:bodyPr>
          <a:lstStyle/>
          <a:p>
            <a:pPr>
              <a:buNone/>
            </a:pPr>
            <a:r>
              <a:rPr lang="ar-SA" altLang="ar-EG" sz="2800" b="1" dirty="0">
                <a:solidFill>
                  <a:srgbClr val="FF66FF"/>
                </a:solidFill>
              </a:rPr>
              <a:t>تشتـق من فلسفة المجتمع التى تنبع من :</a:t>
            </a:r>
          </a:p>
          <a:p>
            <a:r>
              <a:rPr lang="ar-SA" altLang="ar-EG" sz="2800" b="1" dirty="0">
                <a:solidFill>
                  <a:srgbClr val="FFCC66"/>
                </a:solidFill>
              </a:rPr>
              <a:t>الاشتراكية </a:t>
            </a:r>
            <a:r>
              <a:rPr lang="ar-EG" altLang="ar-EG" sz="2800" b="1" dirty="0">
                <a:solidFill>
                  <a:srgbClr val="FFCC66"/>
                </a:solidFill>
              </a:rPr>
              <a:t>و</a:t>
            </a:r>
            <a:r>
              <a:rPr lang="ar-SA" altLang="ar-EG" sz="2800" b="1" dirty="0">
                <a:solidFill>
                  <a:srgbClr val="FFCC66"/>
                </a:solidFill>
              </a:rPr>
              <a:t>الديمقراطية كطريق للحياة0</a:t>
            </a:r>
          </a:p>
          <a:p>
            <a:r>
              <a:rPr lang="ar-SA" altLang="ar-EG" sz="2800" b="1" dirty="0">
                <a:solidFill>
                  <a:srgbClr val="FFCC66"/>
                </a:solidFill>
              </a:rPr>
              <a:t>القيم الأساسية كركائز للمجتمع0</a:t>
            </a:r>
          </a:p>
          <a:p>
            <a:r>
              <a:rPr lang="ar-SA" altLang="ar-EG" sz="2800" b="1" dirty="0">
                <a:solidFill>
                  <a:srgbClr val="FFCC66"/>
                </a:solidFill>
              </a:rPr>
              <a:t>الانفتاح العالمى على المجتمع الخارجى وحياة السلام المقبلة والدائمة0</a:t>
            </a:r>
            <a:endParaRPr lang="en-US" altLang="ar-EG" sz="2800" b="1" dirty="0">
              <a:solidFill>
                <a:srgbClr val="FFCC66"/>
              </a:solidFill>
            </a:endParaRPr>
          </a:p>
          <a:p>
            <a:r>
              <a:rPr lang="ar-EG" b="1" dirty="0"/>
              <a:t>وينص الدستور المصري على أن:</a:t>
            </a:r>
            <a:endParaRPr lang="en-US" dirty="0"/>
          </a:p>
          <a:p>
            <a:pPr lvl="0"/>
            <a:r>
              <a:rPr lang="ar-EG" dirty="0"/>
              <a:t>جمهورية مصر العربية دولة نظامها اشتراكي ديمقراطي يقوم على تحالف قوى الشعب العاملة.</a:t>
            </a:r>
            <a:endParaRPr lang="en-US" dirty="0"/>
          </a:p>
          <a:p>
            <a:pPr lvl="0"/>
            <a:r>
              <a:rPr lang="ar-EG" dirty="0"/>
              <a:t>الأساس الاقتصادي لجمهورية مصر العربية هو النظام الاشتراكي الديمقراطي القائم على الكفاية والعدل، بما يحول دون الاستغلال ويؤدي إلى تقريب الفوارق بين الدخول ويحمي الكسب المشروع، ويكفل عدالة توزيع الأعباء والتكاليف العامة.</a:t>
            </a:r>
            <a:endParaRPr lang="en-US" dirty="0"/>
          </a:p>
          <a:p>
            <a:pPr lvl="0"/>
            <a:r>
              <a:rPr lang="ar-EG" dirty="0"/>
              <a:t>التعليم حق تكفله الدولة وهو إلزامي في المراحل الابتدائية، وتعمل الدولة على مد الإلزام إلى مراحل أخرى، وتشرف على التعليم كله، وتكفل استقلال الجامعات ومراكز البحث العلمي.</a:t>
            </a:r>
            <a:endParaRPr lang="en-US" dirty="0"/>
          </a:p>
          <a:p>
            <a:pPr lvl="0"/>
            <a:r>
              <a:rPr lang="ar-EG" dirty="0"/>
              <a:t>التعليم في مؤسسات الدولة التعليمية مجاني في مراحله المختلفة.</a:t>
            </a:r>
            <a:endParaRPr lang="en-US" dirty="0"/>
          </a:p>
          <a:p>
            <a:endParaRPr lang="ar-EG" dirty="0"/>
          </a:p>
        </p:txBody>
      </p:sp>
    </p:spTree>
    <p:extLst>
      <p:ext uri="{BB962C8B-B14F-4D97-AF65-F5344CB8AC3E}">
        <p14:creationId xmlns:p14="http://schemas.microsoft.com/office/powerpoint/2010/main" val="74715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grpId="1" nodeType="clickEffect">
                                  <p:stCondLst>
                                    <p:cond delay="0"/>
                                  </p:stCondLst>
                                  <p:childTnLst>
                                    <p:animRot by="120000">
                                      <p:cBhvr>
                                        <p:cTn id="10" dur="100" fill="hold">
                                          <p:stCondLst>
                                            <p:cond delay="0"/>
                                          </p:stCondLst>
                                        </p:cTn>
                                        <p:tgtEl>
                                          <p:spTgt spid="3"/>
                                        </p:tgtEl>
                                        <p:attrNameLst>
                                          <p:attrName>r</p:attrName>
                                        </p:attrNameLst>
                                      </p:cBhvr>
                                    </p:animRot>
                                    <p:animRot by="-240000">
                                      <p:cBhvr>
                                        <p:cTn id="11" dur="200" fill="hold">
                                          <p:stCondLst>
                                            <p:cond delay="200"/>
                                          </p:stCondLst>
                                        </p:cTn>
                                        <p:tgtEl>
                                          <p:spTgt spid="3"/>
                                        </p:tgtEl>
                                        <p:attrNameLst>
                                          <p:attrName>r</p:attrName>
                                        </p:attrNameLst>
                                      </p:cBhvr>
                                    </p:animRot>
                                    <p:animRot by="240000">
                                      <p:cBhvr>
                                        <p:cTn id="12" dur="200" fill="hold">
                                          <p:stCondLst>
                                            <p:cond delay="400"/>
                                          </p:stCondLst>
                                        </p:cTn>
                                        <p:tgtEl>
                                          <p:spTgt spid="3"/>
                                        </p:tgtEl>
                                        <p:attrNameLst>
                                          <p:attrName>r</p:attrName>
                                        </p:attrNameLst>
                                      </p:cBhvr>
                                    </p:animRot>
                                    <p:animRot by="-240000">
                                      <p:cBhvr>
                                        <p:cTn id="13" dur="200" fill="hold">
                                          <p:stCondLst>
                                            <p:cond delay="600"/>
                                          </p:stCondLst>
                                        </p:cTn>
                                        <p:tgtEl>
                                          <p:spTgt spid="3"/>
                                        </p:tgtEl>
                                        <p:attrNameLst>
                                          <p:attrName>r</p:attrName>
                                        </p:attrNameLst>
                                      </p:cBhvr>
                                    </p:animRot>
                                    <p:animRot by="120000">
                                      <p:cBhvr>
                                        <p:cTn id="14" dur="200" fill="hold">
                                          <p:stCondLst>
                                            <p:cond delay="800"/>
                                          </p:stCondLst>
                                        </p:cTn>
                                        <p:tgtEl>
                                          <p:spTgt spid="3"/>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24" presetClass="emph" presetSubtype="0" fill="hold" grpId="2" nodeType="clickEffect">
                                  <p:stCondLst>
                                    <p:cond delay="0"/>
                                  </p:stCondLst>
                                  <p:childTnLst>
                                    <p:animClr clrSpc="hsl" dir="cw">
                                      <p:cBhvr override="childStyle">
                                        <p:cTn id="18" dur="500" fill="hold"/>
                                        <p:tgtEl>
                                          <p:spTgt spid="3"/>
                                        </p:tgtEl>
                                        <p:attrNameLst>
                                          <p:attrName>style.color</p:attrName>
                                        </p:attrNameLst>
                                      </p:cBhvr>
                                      <p:by>
                                        <p:hsl h="0" s="-12549" l="-25098"/>
                                      </p:by>
                                    </p:animClr>
                                    <p:animClr clrSpc="hsl" dir="cw">
                                      <p:cBhvr>
                                        <p:cTn id="19" dur="500" fill="hold"/>
                                        <p:tgtEl>
                                          <p:spTgt spid="3"/>
                                        </p:tgtEl>
                                        <p:attrNameLst>
                                          <p:attrName>fillcolor</p:attrName>
                                        </p:attrNameLst>
                                      </p:cBhvr>
                                      <p:by>
                                        <p:hsl h="0" s="-12549" l="-25098"/>
                                      </p:by>
                                    </p:animClr>
                                    <p:animClr clrSpc="hsl" dir="cw">
                                      <p:cBhvr>
                                        <p:cTn id="20" dur="500" fill="hold"/>
                                        <p:tgtEl>
                                          <p:spTgt spid="3"/>
                                        </p:tgtEl>
                                        <p:attrNameLst>
                                          <p:attrName>stroke.color</p:attrName>
                                        </p:attrNameLst>
                                      </p:cBhvr>
                                      <p:by>
                                        <p:hsl h="0" s="-12549" l="-25098"/>
                                      </p:by>
                                    </p:animClr>
                                    <p:set>
                                      <p:cBhvr>
                                        <p:cTn id="21" dur="500" fill="hold"/>
                                        <p:tgtEl>
                                          <p:spTgt spid="3"/>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19" presetClass="emph" presetSubtype="0" fill="hold" grpId="3" nodeType="clickEffect">
                                  <p:stCondLst>
                                    <p:cond delay="0"/>
                                  </p:stCondLst>
                                  <p:childTnLst>
                                    <p:animClr clrSpc="rgb" dir="cw">
                                      <p:cBhvr override="childStyle">
                                        <p:cTn id="25" dur="500" fill="hold"/>
                                        <p:tgtEl>
                                          <p:spTgt spid="3"/>
                                        </p:tgtEl>
                                        <p:attrNameLst>
                                          <p:attrName>style.color</p:attrName>
                                        </p:attrNameLst>
                                      </p:cBhvr>
                                      <p:to>
                                        <a:schemeClr val="accent2"/>
                                      </p:to>
                                    </p:animClr>
                                    <p:animClr clrSpc="rgb" dir="cw">
                                      <p:cBhvr>
                                        <p:cTn id="26" dur="500" fill="hold"/>
                                        <p:tgtEl>
                                          <p:spTgt spid="3"/>
                                        </p:tgtEl>
                                        <p:attrNameLst>
                                          <p:attrName>fillcolor</p:attrName>
                                        </p:attrNameLst>
                                      </p:cBhvr>
                                      <p:to>
                                        <a:schemeClr val="accent2"/>
                                      </p:to>
                                    </p:animClr>
                                    <p:set>
                                      <p:cBhvr>
                                        <p:cTn id="27" dur="500" fill="hold"/>
                                        <p:tgtEl>
                                          <p:spTgt spid="3"/>
                                        </p:tgtEl>
                                        <p:attrNameLst>
                                          <p:attrName>fill.type</p:attrName>
                                        </p:attrNameLst>
                                      </p:cBhvr>
                                      <p:to>
                                        <p:strVal val="solid"/>
                                      </p:to>
                                    </p:set>
                                    <p:set>
                                      <p:cBhvr>
                                        <p:cTn id="28" dur="500" fill="hold"/>
                                        <p:tgtEl>
                                          <p:spTgt spid="3"/>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xEl>
                                              <p:pRg st="0" end="0"/>
                                            </p:txEl>
                                          </p:spTgt>
                                        </p:tgtEl>
                                        <p:attrNameLst>
                                          <p:attrName>style.visibility</p:attrName>
                                        </p:attrNameLst>
                                      </p:cBhvr>
                                      <p:to>
                                        <p:strVal val="visible"/>
                                      </p:to>
                                    </p:set>
                                    <p:anim calcmode="lin" valueType="num">
                                      <p:cBhvr additive="base">
                                        <p:cTn id="3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xEl>
                                              <p:pRg st="1" end="1"/>
                                            </p:txEl>
                                          </p:spTgt>
                                        </p:tgtEl>
                                        <p:attrNameLst>
                                          <p:attrName>style.visibility</p:attrName>
                                        </p:attrNameLst>
                                      </p:cBhvr>
                                      <p:to>
                                        <p:strVal val="visible"/>
                                      </p:to>
                                    </p:set>
                                    <p:anim calcmode="lin" valueType="num">
                                      <p:cBhvr additive="base">
                                        <p:cTn id="3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xEl>
                                              <p:pRg st="2" end="2"/>
                                            </p:txEl>
                                          </p:spTgt>
                                        </p:tgtEl>
                                        <p:attrNameLst>
                                          <p:attrName>style.visibility</p:attrName>
                                        </p:attrNameLst>
                                      </p:cBhvr>
                                      <p:to>
                                        <p:strVal val="visible"/>
                                      </p:to>
                                    </p:set>
                                    <p:anim calcmode="lin" valueType="num">
                                      <p:cBhvr additive="base">
                                        <p:cTn id="4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
                                            <p:txEl>
                                              <p:pRg st="3" end="3"/>
                                            </p:txEl>
                                          </p:spTgt>
                                        </p:tgtEl>
                                        <p:attrNameLst>
                                          <p:attrName>style.visibility</p:attrName>
                                        </p:attrNameLst>
                                      </p:cBhvr>
                                      <p:to>
                                        <p:strVal val="visible"/>
                                      </p:to>
                                    </p:set>
                                    <p:anim calcmode="lin" valueType="num">
                                      <p:cBhvr additive="base">
                                        <p:cTn id="5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
                                            <p:txEl>
                                              <p:pRg st="4" end="4"/>
                                            </p:txEl>
                                          </p:spTgt>
                                        </p:tgtEl>
                                        <p:attrNameLst>
                                          <p:attrName>style.visibility</p:attrName>
                                        </p:attrNameLst>
                                      </p:cBhvr>
                                      <p:to>
                                        <p:strVal val="visible"/>
                                      </p:to>
                                    </p:set>
                                    <p:anim calcmode="lin" valueType="num">
                                      <p:cBhvr additive="base">
                                        <p:cTn id="5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
                                            <p:txEl>
                                              <p:pRg st="5" end="5"/>
                                            </p:txEl>
                                          </p:spTgt>
                                        </p:tgtEl>
                                        <p:attrNameLst>
                                          <p:attrName>style.visibility</p:attrName>
                                        </p:attrNameLst>
                                      </p:cBhvr>
                                      <p:to>
                                        <p:strVal val="visible"/>
                                      </p:to>
                                    </p:set>
                                    <p:anim calcmode="lin" valueType="num">
                                      <p:cBhvr additive="base">
                                        <p:cTn id="6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
                                            <p:txEl>
                                              <p:pRg st="6" end="6"/>
                                            </p:txEl>
                                          </p:spTgt>
                                        </p:tgtEl>
                                        <p:attrNameLst>
                                          <p:attrName>style.visibility</p:attrName>
                                        </p:attrNameLst>
                                      </p:cBhvr>
                                      <p:to>
                                        <p:strVal val="visible"/>
                                      </p:to>
                                    </p:set>
                                    <p:anim calcmode="lin" valueType="num">
                                      <p:cBhvr additive="base">
                                        <p:cTn id="6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
                                            <p:txEl>
                                              <p:pRg st="7" end="7"/>
                                            </p:txEl>
                                          </p:spTgt>
                                        </p:tgtEl>
                                        <p:attrNameLst>
                                          <p:attrName>style.visibility</p:attrName>
                                        </p:attrNameLst>
                                      </p:cBhvr>
                                      <p:to>
                                        <p:strVal val="visible"/>
                                      </p:to>
                                    </p:set>
                                    <p:anim calcmode="lin" valueType="num">
                                      <p:cBhvr additive="base">
                                        <p:cTn id="7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
                                            <p:txEl>
                                              <p:pRg st="8" end="8"/>
                                            </p:txEl>
                                          </p:spTgt>
                                        </p:tgtEl>
                                        <p:attrNameLst>
                                          <p:attrName>style.visibility</p:attrName>
                                        </p:attrNameLst>
                                      </p:cBhvr>
                                      <p:to>
                                        <p:strVal val="visible"/>
                                      </p:to>
                                    </p:set>
                                    <p:anim calcmode="lin" valueType="num">
                                      <p:cBhvr additive="base">
                                        <p:cTn id="8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6" presetClass="emph" presetSubtype="0" fill="hold" grpId="1" nodeType="clickEffect">
                                  <p:stCondLst>
                                    <p:cond delay="0"/>
                                  </p:stCondLst>
                                  <p:childTnLst>
                                    <p:animEffect transition="out" filter="fade">
                                      <p:cBhvr>
                                        <p:cTn id="86" dur="500" tmFilter="0, 0; .2, .5; .8, .5; 1, 0"/>
                                        <p:tgtEl>
                                          <p:spTgt spid="2">
                                            <p:txEl>
                                              <p:pRg st="0" end="0"/>
                                            </p:txEl>
                                          </p:spTgt>
                                        </p:tgtEl>
                                      </p:cBhvr>
                                    </p:animEffect>
                                    <p:animScale>
                                      <p:cBhvr>
                                        <p:cTn id="87" dur="250" autoRev="1" fill="hold"/>
                                        <p:tgtEl>
                                          <p:spTgt spid="2">
                                            <p:txEl>
                                              <p:pRg st="0" end="0"/>
                                            </p:txEl>
                                          </p:spTgt>
                                        </p:tgtEl>
                                      </p:cBhvr>
                                      <p:by x="105000" y="105000"/>
                                    </p:animScale>
                                  </p:childTnLst>
                                </p:cTn>
                              </p:par>
                            </p:childTnLst>
                          </p:cTn>
                        </p:par>
                      </p:childTnLst>
                    </p:cTn>
                  </p:par>
                  <p:par>
                    <p:cTn id="88" fill="hold">
                      <p:stCondLst>
                        <p:cond delay="indefinite"/>
                      </p:stCondLst>
                      <p:childTnLst>
                        <p:par>
                          <p:cTn id="89" fill="hold">
                            <p:stCondLst>
                              <p:cond delay="0"/>
                            </p:stCondLst>
                            <p:childTnLst>
                              <p:par>
                                <p:cTn id="90" presetID="26" presetClass="emph" presetSubtype="0" fill="hold" grpId="1" nodeType="clickEffect">
                                  <p:stCondLst>
                                    <p:cond delay="0"/>
                                  </p:stCondLst>
                                  <p:childTnLst>
                                    <p:animEffect transition="out" filter="fade">
                                      <p:cBhvr>
                                        <p:cTn id="91" dur="500" tmFilter="0, 0; .2, .5; .8, .5; 1, 0"/>
                                        <p:tgtEl>
                                          <p:spTgt spid="2">
                                            <p:txEl>
                                              <p:pRg st="1" end="1"/>
                                            </p:txEl>
                                          </p:spTgt>
                                        </p:tgtEl>
                                      </p:cBhvr>
                                    </p:animEffect>
                                    <p:animScale>
                                      <p:cBhvr>
                                        <p:cTn id="92" dur="250" autoRev="1" fill="hold"/>
                                        <p:tgtEl>
                                          <p:spTgt spid="2">
                                            <p:txEl>
                                              <p:pRg st="1" end="1"/>
                                            </p:txEl>
                                          </p:spTgt>
                                        </p:tgtEl>
                                      </p:cBhvr>
                                      <p:by x="105000" y="105000"/>
                                    </p:animScale>
                                  </p:childTnLst>
                                </p:cTn>
                              </p:par>
                            </p:childTnLst>
                          </p:cTn>
                        </p:par>
                      </p:childTnLst>
                    </p:cTn>
                  </p:par>
                  <p:par>
                    <p:cTn id="93" fill="hold">
                      <p:stCondLst>
                        <p:cond delay="indefinite"/>
                      </p:stCondLst>
                      <p:childTnLst>
                        <p:par>
                          <p:cTn id="94" fill="hold">
                            <p:stCondLst>
                              <p:cond delay="0"/>
                            </p:stCondLst>
                            <p:childTnLst>
                              <p:par>
                                <p:cTn id="95" presetID="26" presetClass="emph" presetSubtype="0" fill="hold" grpId="1" nodeType="clickEffect">
                                  <p:stCondLst>
                                    <p:cond delay="0"/>
                                  </p:stCondLst>
                                  <p:childTnLst>
                                    <p:animEffect transition="out" filter="fade">
                                      <p:cBhvr>
                                        <p:cTn id="96" dur="500" tmFilter="0, 0; .2, .5; .8, .5; 1, 0"/>
                                        <p:tgtEl>
                                          <p:spTgt spid="2">
                                            <p:txEl>
                                              <p:pRg st="2" end="2"/>
                                            </p:txEl>
                                          </p:spTgt>
                                        </p:tgtEl>
                                      </p:cBhvr>
                                    </p:animEffect>
                                    <p:animScale>
                                      <p:cBhvr>
                                        <p:cTn id="97" dur="250" autoRev="1" fill="hold"/>
                                        <p:tgtEl>
                                          <p:spTgt spid="2">
                                            <p:txEl>
                                              <p:pRg st="2" end="2"/>
                                            </p:txEl>
                                          </p:spTgt>
                                        </p:tgtEl>
                                      </p:cBhvr>
                                      <p:by x="105000" y="105000"/>
                                    </p:animScale>
                                  </p:childTnLst>
                                </p:cTn>
                              </p:par>
                            </p:childTnLst>
                          </p:cTn>
                        </p:par>
                      </p:childTnLst>
                    </p:cTn>
                  </p:par>
                  <p:par>
                    <p:cTn id="98" fill="hold">
                      <p:stCondLst>
                        <p:cond delay="indefinite"/>
                      </p:stCondLst>
                      <p:childTnLst>
                        <p:par>
                          <p:cTn id="99" fill="hold">
                            <p:stCondLst>
                              <p:cond delay="0"/>
                            </p:stCondLst>
                            <p:childTnLst>
                              <p:par>
                                <p:cTn id="100" presetID="26" presetClass="emph" presetSubtype="0" fill="hold" grpId="1" nodeType="clickEffect">
                                  <p:stCondLst>
                                    <p:cond delay="0"/>
                                  </p:stCondLst>
                                  <p:childTnLst>
                                    <p:animEffect transition="out" filter="fade">
                                      <p:cBhvr>
                                        <p:cTn id="101" dur="500" tmFilter="0, 0; .2, .5; .8, .5; 1, 0"/>
                                        <p:tgtEl>
                                          <p:spTgt spid="2">
                                            <p:txEl>
                                              <p:pRg st="3" end="3"/>
                                            </p:txEl>
                                          </p:spTgt>
                                        </p:tgtEl>
                                      </p:cBhvr>
                                    </p:animEffect>
                                    <p:animScale>
                                      <p:cBhvr>
                                        <p:cTn id="102" dur="250" autoRev="1" fill="hold"/>
                                        <p:tgtEl>
                                          <p:spTgt spid="2">
                                            <p:txEl>
                                              <p:pRg st="3" end="3"/>
                                            </p:txEl>
                                          </p:spTgt>
                                        </p:tgtEl>
                                      </p:cBhvr>
                                      <p:by x="105000" y="105000"/>
                                    </p:animScale>
                                  </p:childTnLst>
                                </p:cTn>
                              </p:par>
                            </p:childTnLst>
                          </p:cTn>
                        </p:par>
                      </p:childTnLst>
                    </p:cTn>
                  </p:par>
                  <p:par>
                    <p:cTn id="103" fill="hold">
                      <p:stCondLst>
                        <p:cond delay="indefinite"/>
                      </p:stCondLst>
                      <p:childTnLst>
                        <p:par>
                          <p:cTn id="104" fill="hold">
                            <p:stCondLst>
                              <p:cond delay="0"/>
                            </p:stCondLst>
                            <p:childTnLst>
                              <p:par>
                                <p:cTn id="105" presetID="26" presetClass="emph" presetSubtype="0" fill="hold" grpId="1" nodeType="clickEffect">
                                  <p:stCondLst>
                                    <p:cond delay="0"/>
                                  </p:stCondLst>
                                  <p:childTnLst>
                                    <p:animEffect transition="out" filter="fade">
                                      <p:cBhvr>
                                        <p:cTn id="106" dur="500" tmFilter="0, 0; .2, .5; .8, .5; 1, 0"/>
                                        <p:tgtEl>
                                          <p:spTgt spid="2">
                                            <p:txEl>
                                              <p:pRg st="4" end="4"/>
                                            </p:txEl>
                                          </p:spTgt>
                                        </p:tgtEl>
                                      </p:cBhvr>
                                    </p:animEffect>
                                    <p:animScale>
                                      <p:cBhvr>
                                        <p:cTn id="107" dur="250" autoRev="1" fill="hold"/>
                                        <p:tgtEl>
                                          <p:spTgt spid="2">
                                            <p:txEl>
                                              <p:pRg st="4" end="4"/>
                                            </p:txEl>
                                          </p:spTgt>
                                        </p:tgtEl>
                                      </p:cBhvr>
                                      <p:by x="105000" y="105000"/>
                                    </p:animScale>
                                  </p:childTnLst>
                                </p:cTn>
                              </p:par>
                            </p:childTnLst>
                          </p:cTn>
                        </p:par>
                      </p:childTnLst>
                    </p:cTn>
                  </p:par>
                  <p:par>
                    <p:cTn id="108" fill="hold">
                      <p:stCondLst>
                        <p:cond delay="indefinite"/>
                      </p:stCondLst>
                      <p:childTnLst>
                        <p:par>
                          <p:cTn id="109" fill="hold">
                            <p:stCondLst>
                              <p:cond delay="0"/>
                            </p:stCondLst>
                            <p:childTnLst>
                              <p:par>
                                <p:cTn id="110" presetID="26" presetClass="emph" presetSubtype="0" fill="hold" grpId="1" nodeType="clickEffect">
                                  <p:stCondLst>
                                    <p:cond delay="0"/>
                                  </p:stCondLst>
                                  <p:childTnLst>
                                    <p:animEffect transition="out" filter="fade">
                                      <p:cBhvr>
                                        <p:cTn id="111" dur="500" tmFilter="0, 0; .2, .5; .8, .5; 1, 0"/>
                                        <p:tgtEl>
                                          <p:spTgt spid="2">
                                            <p:txEl>
                                              <p:pRg st="5" end="5"/>
                                            </p:txEl>
                                          </p:spTgt>
                                        </p:tgtEl>
                                      </p:cBhvr>
                                    </p:animEffect>
                                    <p:animScale>
                                      <p:cBhvr>
                                        <p:cTn id="112" dur="250" autoRev="1" fill="hold"/>
                                        <p:tgtEl>
                                          <p:spTgt spid="2">
                                            <p:txEl>
                                              <p:pRg st="5" end="5"/>
                                            </p:txEl>
                                          </p:spTgt>
                                        </p:tgtEl>
                                      </p:cBhvr>
                                      <p:by x="105000" y="105000"/>
                                    </p:animScale>
                                  </p:childTnLst>
                                </p:cTn>
                              </p:par>
                            </p:childTnLst>
                          </p:cTn>
                        </p:par>
                      </p:childTnLst>
                    </p:cTn>
                  </p:par>
                  <p:par>
                    <p:cTn id="113" fill="hold">
                      <p:stCondLst>
                        <p:cond delay="indefinite"/>
                      </p:stCondLst>
                      <p:childTnLst>
                        <p:par>
                          <p:cTn id="114" fill="hold">
                            <p:stCondLst>
                              <p:cond delay="0"/>
                            </p:stCondLst>
                            <p:childTnLst>
                              <p:par>
                                <p:cTn id="115" presetID="26" presetClass="emph" presetSubtype="0" fill="hold" grpId="1" nodeType="clickEffect">
                                  <p:stCondLst>
                                    <p:cond delay="0"/>
                                  </p:stCondLst>
                                  <p:childTnLst>
                                    <p:animEffect transition="out" filter="fade">
                                      <p:cBhvr>
                                        <p:cTn id="116" dur="500" tmFilter="0, 0; .2, .5; .8, .5; 1, 0"/>
                                        <p:tgtEl>
                                          <p:spTgt spid="2">
                                            <p:txEl>
                                              <p:pRg st="6" end="6"/>
                                            </p:txEl>
                                          </p:spTgt>
                                        </p:tgtEl>
                                      </p:cBhvr>
                                    </p:animEffect>
                                    <p:animScale>
                                      <p:cBhvr>
                                        <p:cTn id="117" dur="250" autoRev="1" fill="hold"/>
                                        <p:tgtEl>
                                          <p:spTgt spid="2">
                                            <p:txEl>
                                              <p:pRg st="6" end="6"/>
                                            </p:txEl>
                                          </p:spTgt>
                                        </p:tgtEl>
                                      </p:cBhvr>
                                      <p:by x="105000" y="105000"/>
                                    </p:animScale>
                                  </p:childTnLst>
                                </p:cTn>
                              </p:par>
                            </p:childTnLst>
                          </p:cTn>
                        </p:par>
                      </p:childTnLst>
                    </p:cTn>
                  </p:par>
                  <p:par>
                    <p:cTn id="118" fill="hold">
                      <p:stCondLst>
                        <p:cond delay="indefinite"/>
                      </p:stCondLst>
                      <p:childTnLst>
                        <p:par>
                          <p:cTn id="119" fill="hold">
                            <p:stCondLst>
                              <p:cond delay="0"/>
                            </p:stCondLst>
                            <p:childTnLst>
                              <p:par>
                                <p:cTn id="120" presetID="26" presetClass="emph" presetSubtype="0" fill="hold" grpId="1" nodeType="clickEffect">
                                  <p:stCondLst>
                                    <p:cond delay="0"/>
                                  </p:stCondLst>
                                  <p:childTnLst>
                                    <p:animEffect transition="out" filter="fade">
                                      <p:cBhvr>
                                        <p:cTn id="121" dur="500" tmFilter="0, 0; .2, .5; .8, .5; 1, 0"/>
                                        <p:tgtEl>
                                          <p:spTgt spid="2">
                                            <p:txEl>
                                              <p:pRg st="7" end="7"/>
                                            </p:txEl>
                                          </p:spTgt>
                                        </p:tgtEl>
                                      </p:cBhvr>
                                    </p:animEffect>
                                    <p:animScale>
                                      <p:cBhvr>
                                        <p:cTn id="122" dur="250" autoRev="1" fill="hold"/>
                                        <p:tgtEl>
                                          <p:spTgt spid="2">
                                            <p:txEl>
                                              <p:pRg st="7" end="7"/>
                                            </p:txEl>
                                          </p:spTgt>
                                        </p:tgtEl>
                                      </p:cBhvr>
                                      <p:by x="105000" y="105000"/>
                                    </p:animScale>
                                  </p:childTnLst>
                                </p:cTn>
                              </p:par>
                            </p:childTnLst>
                          </p:cTn>
                        </p:par>
                      </p:childTnLst>
                    </p:cTn>
                  </p:par>
                  <p:par>
                    <p:cTn id="123" fill="hold">
                      <p:stCondLst>
                        <p:cond delay="indefinite"/>
                      </p:stCondLst>
                      <p:childTnLst>
                        <p:par>
                          <p:cTn id="124" fill="hold">
                            <p:stCondLst>
                              <p:cond delay="0"/>
                            </p:stCondLst>
                            <p:childTnLst>
                              <p:par>
                                <p:cTn id="125" presetID="26" presetClass="emph" presetSubtype="0" fill="hold" grpId="1" nodeType="clickEffect">
                                  <p:stCondLst>
                                    <p:cond delay="0"/>
                                  </p:stCondLst>
                                  <p:childTnLst>
                                    <p:animEffect transition="out" filter="fade">
                                      <p:cBhvr>
                                        <p:cTn id="126" dur="500" tmFilter="0, 0; .2, .5; .8, .5; 1, 0"/>
                                        <p:tgtEl>
                                          <p:spTgt spid="2">
                                            <p:txEl>
                                              <p:pRg st="8" end="8"/>
                                            </p:txEl>
                                          </p:spTgt>
                                        </p:tgtEl>
                                      </p:cBhvr>
                                    </p:animEffect>
                                    <p:animScale>
                                      <p:cBhvr>
                                        <p:cTn id="127" dur="250" autoRev="1" fill="hold"/>
                                        <p:tgtEl>
                                          <p:spTgt spid="2">
                                            <p:txEl>
                                              <p:pRg st="8" end="8"/>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3" grpId="2"/>
      <p:bldP spid="3" grpId="3"/>
      <p:bldP spid="2" grpId="0" build="p"/>
      <p:bldP spid="2"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ar-EG" dirty="0"/>
          </a:p>
        </p:txBody>
      </p:sp>
    </p:spTree>
    <p:extLst>
      <p:ext uri="{BB962C8B-B14F-4D97-AF65-F5344CB8AC3E}">
        <p14:creationId xmlns:p14="http://schemas.microsoft.com/office/powerpoint/2010/main" val="171908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9353C1-CD00-4B60-8300-3A9BCCA25D23}"/>
              </a:ext>
            </a:extLst>
          </p:cNvPr>
          <p:cNvSpPr>
            <a:spLocks noGrp="1"/>
          </p:cNvSpPr>
          <p:nvPr>
            <p:ph type="title"/>
          </p:nvPr>
        </p:nvSpPr>
        <p:spPr/>
        <p:txBody>
          <a:bodyPr/>
          <a:lstStyle/>
          <a:p>
            <a:pPr algn="r"/>
            <a:r>
              <a:rPr lang="ar-EG" dirty="0">
                <a:effectLst/>
              </a:rPr>
              <a:t>الملامح الأساسية للتعليم فى مصر:</a:t>
            </a:r>
            <a:endParaRPr lang="ar-EG" dirty="0"/>
          </a:p>
        </p:txBody>
      </p:sp>
      <p:sp>
        <p:nvSpPr>
          <p:cNvPr id="2" name="Content Placeholder 1">
            <a:extLst>
              <a:ext uri="{FF2B5EF4-FFF2-40B4-BE49-F238E27FC236}">
                <a16:creationId xmlns:a16="http://schemas.microsoft.com/office/drawing/2014/main" id="{B2B0EDBC-F452-44E2-9F8D-C97CA3095F70}"/>
              </a:ext>
            </a:extLst>
          </p:cNvPr>
          <p:cNvSpPr>
            <a:spLocks noGrp="1"/>
          </p:cNvSpPr>
          <p:nvPr>
            <p:ph idx="1"/>
          </p:nvPr>
        </p:nvSpPr>
        <p:spPr/>
        <p:txBody>
          <a:bodyPr/>
          <a:lstStyle/>
          <a:p>
            <a:pPr lvl="0"/>
            <a:r>
              <a:rPr lang="ar-EG" dirty="0"/>
              <a:t>مجانية التعليم: التعليم في مؤسسات الدولة التعليمية مجاني في مراحله المختلفة.</a:t>
            </a:r>
            <a:endParaRPr lang="en-US" dirty="0"/>
          </a:p>
          <a:p>
            <a:pPr lvl="0"/>
            <a:r>
              <a:rPr lang="ar-EG" dirty="0"/>
              <a:t>الإشراف على التعليم: تشرف الدولة على التعليم كله.</a:t>
            </a:r>
            <a:endParaRPr lang="en-US" dirty="0"/>
          </a:p>
          <a:p>
            <a:pPr lvl="0"/>
            <a:r>
              <a:rPr lang="ar-EG" dirty="0"/>
              <a:t>الإلـزام: التعليم حق تكلفة الدولة، وهو إلزامي لمراحل تحددها الدولة.</a:t>
            </a:r>
            <a:endParaRPr lang="en-US" dirty="0"/>
          </a:p>
          <a:p>
            <a:r>
              <a:rPr lang="ar-EG" dirty="0"/>
              <a:t>التعليم حق للمصريين جميعاً تكلفة الدولة، وتشرف عليه، وهو في مراحله المختلفة في مدارس الدولة بالمجان.</a:t>
            </a:r>
          </a:p>
        </p:txBody>
      </p:sp>
    </p:spTree>
    <p:extLst>
      <p:ext uri="{BB962C8B-B14F-4D97-AF65-F5344CB8AC3E}">
        <p14:creationId xmlns:p14="http://schemas.microsoft.com/office/powerpoint/2010/main" val="354243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BF47375-684D-4170-AB11-05234EC3CC3A}"/>
              </a:ext>
            </a:extLst>
          </p:cNvPr>
          <p:cNvSpPr>
            <a:spLocks noGrp="1"/>
          </p:cNvSpPr>
          <p:nvPr>
            <p:ph type="title"/>
          </p:nvPr>
        </p:nvSpPr>
        <p:spPr/>
        <p:txBody>
          <a:bodyPr/>
          <a:lstStyle/>
          <a:p>
            <a:pPr algn="r"/>
            <a:r>
              <a:rPr lang="ar-EG" dirty="0"/>
              <a:t>السلم التعليمى فى مصر :</a:t>
            </a:r>
          </a:p>
        </p:txBody>
      </p:sp>
      <p:sp>
        <p:nvSpPr>
          <p:cNvPr id="2" name="Content Placeholder 1">
            <a:extLst>
              <a:ext uri="{FF2B5EF4-FFF2-40B4-BE49-F238E27FC236}">
                <a16:creationId xmlns:a16="http://schemas.microsoft.com/office/drawing/2014/main" id="{D1507D5E-762A-47E8-8BFE-7311849483CA}"/>
              </a:ext>
            </a:extLst>
          </p:cNvPr>
          <p:cNvSpPr>
            <a:spLocks noGrp="1"/>
          </p:cNvSpPr>
          <p:nvPr>
            <p:ph idx="1"/>
          </p:nvPr>
        </p:nvSpPr>
        <p:spPr/>
        <p:txBody>
          <a:bodyPr/>
          <a:lstStyle/>
          <a:p>
            <a:r>
              <a:rPr lang="ar-EG" dirty="0"/>
              <a:t>1- تعليم ما قبل المدرسة ويشمل مرحلة الحضانة ورياض الأطفال وهو تعليم غير إلزامى.</a:t>
            </a:r>
          </a:p>
          <a:p>
            <a:r>
              <a:rPr lang="ar-EG" dirty="0"/>
              <a:t>2- التعليم المدرسى ويشمل مرحلة التعليم الإبتدائى وهى ست سنوات ومرحلة التعليم الإعدادى وهى ثلاث سنوات وجميعها إلزامية ومرحلة التعليم الثانوى والتى تنقسم إلى التعليم الثانوى العام والتعليم الثانوى الفنى بأنواعه الثلاثة وهى( الزراعى والصناعى والتجارى) وهى عبارة عن ثلاث سنوات.</a:t>
            </a:r>
          </a:p>
          <a:p>
            <a:r>
              <a:rPr lang="ar-EG" dirty="0"/>
              <a:t>إلى جانب التعليم العام يوجد التعليم الأزهرى أيضا.</a:t>
            </a:r>
          </a:p>
          <a:p>
            <a:r>
              <a:rPr lang="ar-EG" dirty="0"/>
              <a:t>وأخيرا التعليم الجامعى.</a:t>
            </a:r>
          </a:p>
        </p:txBody>
      </p:sp>
    </p:spTree>
    <p:extLst>
      <p:ext uri="{BB962C8B-B14F-4D97-AF65-F5344CB8AC3E}">
        <p14:creationId xmlns:p14="http://schemas.microsoft.com/office/powerpoint/2010/main" val="419263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BE55F0A-FD7F-4AB0-852A-1B88D04AAF7C}"/>
              </a:ext>
            </a:extLst>
          </p:cNvPr>
          <p:cNvSpPr>
            <a:spLocks noGrp="1"/>
          </p:cNvSpPr>
          <p:nvPr>
            <p:ph type="title"/>
          </p:nvPr>
        </p:nvSpPr>
        <p:spPr/>
        <p:txBody>
          <a:bodyPr/>
          <a:lstStyle/>
          <a:p>
            <a:pPr algn="r"/>
            <a:r>
              <a:rPr lang="ar-EG" dirty="0"/>
              <a:t>إدارة التعليم العام فى مصر:</a:t>
            </a:r>
          </a:p>
        </p:txBody>
      </p:sp>
      <p:sp>
        <p:nvSpPr>
          <p:cNvPr id="7" name="Content Placeholder 6">
            <a:extLst>
              <a:ext uri="{FF2B5EF4-FFF2-40B4-BE49-F238E27FC236}">
                <a16:creationId xmlns:a16="http://schemas.microsoft.com/office/drawing/2014/main" id="{DC441D38-7FE9-48C6-B67E-109DFF4A5C06}"/>
              </a:ext>
            </a:extLst>
          </p:cNvPr>
          <p:cNvSpPr>
            <a:spLocks noGrp="1"/>
          </p:cNvSpPr>
          <p:nvPr>
            <p:ph idx="1"/>
          </p:nvPr>
        </p:nvSpPr>
        <p:spPr/>
        <p:txBody>
          <a:bodyPr>
            <a:normAutofit fontScale="55000" lnSpcReduction="20000"/>
          </a:bodyPr>
          <a:lstStyle/>
          <a:p>
            <a:pPr algn="ctr">
              <a:lnSpc>
                <a:spcPct val="90000"/>
              </a:lnSpc>
              <a:buNone/>
            </a:pPr>
            <a:r>
              <a:rPr lang="ar-SA" altLang="ar-EG" sz="2800" b="1" dirty="0">
                <a:solidFill>
                  <a:srgbClr val="FFCC66"/>
                </a:solidFill>
              </a:rPr>
              <a:t>يوجد مستويان </a:t>
            </a:r>
            <a:r>
              <a:rPr lang="ar-EG" altLang="ar-EG" sz="2800" b="1" dirty="0">
                <a:solidFill>
                  <a:srgbClr val="FFCC66"/>
                </a:solidFill>
              </a:rPr>
              <a:t>ل</a:t>
            </a:r>
            <a:r>
              <a:rPr lang="ar-SA" altLang="ar-EG" sz="2800" b="1" dirty="0">
                <a:solidFill>
                  <a:srgbClr val="FFCC66"/>
                </a:solidFill>
              </a:rPr>
              <a:t>إدارة التعليم </a:t>
            </a:r>
            <a:r>
              <a:rPr lang="ar-EG" altLang="ar-EG" sz="2800" b="1" dirty="0">
                <a:solidFill>
                  <a:srgbClr val="FFCC66"/>
                </a:solidFill>
              </a:rPr>
              <a:t>العام </a:t>
            </a:r>
            <a:r>
              <a:rPr lang="ar-SA" altLang="ar-EG" sz="2800" b="1" dirty="0">
                <a:solidFill>
                  <a:srgbClr val="FFCC66"/>
                </a:solidFill>
              </a:rPr>
              <a:t>فى مصر :  </a:t>
            </a:r>
          </a:p>
          <a:p>
            <a:pPr>
              <a:lnSpc>
                <a:spcPct val="90000"/>
              </a:lnSpc>
            </a:pPr>
            <a:r>
              <a:rPr lang="ar-SA" altLang="ar-EG" sz="2800" b="1" dirty="0">
                <a:solidFill>
                  <a:srgbClr val="FFCC66"/>
                </a:solidFill>
              </a:rPr>
              <a:t>المستوى القومى أو المركز</a:t>
            </a:r>
            <a:r>
              <a:rPr lang="ar-EG" altLang="ar-EG" sz="2800" b="1" dirty="0">
                <a:solidFill>
                  <a:srgbClr val="FFCC66"/>
                </a:solidFill>
              </a:rPr>
              <a:t>ى: ويتم من خلال وزارة التربية والتعليم ومديريات التربية والتعليم على مستوى المحافظات.</a:t>
            </a:r>
          </a:p>
          <a:p>
            <a:pPr>
              <a:lnSpc>
                <a:spcPct val="90000"/>
              </a:lnSpc>
            </a:pPr>
            <a:r>
              <a:rPr lang="ar-SA" altLang="ar-EG" sz="2800" b="1" dirty="0">
                <a:solidFill>
                  <a:srgbClr val="FFCC66"/>
                </a:solidFill>
              </a:rPr>
              <a:t>المستوى الإقليمى</a:t>
            </a:r>
            <a:r>
              <a:rPr lang="ar-EG" altLang="ar-EG" sz="2800" b="1" dirty="0">
                <a:solidFill>
                  <a:srgbClr val="FFCC66"/>
                </a:solidFill>
              </a:rPr>
              <a:t>: ويتم من خلال الإدارات التعليمية والمدارس.</a:t>
            </a:r>
          </a:p>
          <a:p>
            <a:pPr fontAlgn="base"/>
            <a:r>
              <a:rPr lang="ar-EG" altLang="ar-EG" sz="2800" b="1" dirty="0">
                <a:solidFill>
                  <a:srgbClr val="FFCC66"/>
                </a:solidFill>
              </a:rPr>
              <a:t>  وعلى مستوى الوزارة يتم إدارة النظام التعليمى من خلال وزير التربية والتعليم ونائبه ووكلاء الوزارة ومديرى العموم ومستشارى المواد والموجهون العامون، أما على مستوى المديرية فيتم من خلال </a:t>
            </a:r>
            <a:r>
              <a:rPr lang="ar-EG" sz="2800" b="1" dirty="0">
                <a:solidFill>
                  <a:srgbClr val="FFCC66"/>
                </a:solidFill>
              </a:rPr>
              <a:t>وكيل الوزارة ووكيل المديرية ومديري المراحل ورؤساء الاقسام والموجهون الاوائل وموجهو المواد.</a:t>
            </a:r>
          </a:p>
          <a:p>
            <a:pPr fontAlgn="base"/>
            <a:r>
              <a:rPr lang="ar-EG" sz="2800" b="1" dirty="0">
                <a:solidFill>
                  <a:srgbClr val="FFCC66"/>
                </a:solidFill>
              </a:rPr>
              <a:t>أما على مستوى الإدارات التعليمية فيتم من خلال مدير عام الإدارة ووكيل الإدارة ومديري المراحل ورؤساء الاقسام والموجهون الاوائل وموجهو المواد، وعلى مستوى المدرسة يتم من خلال مديرى المدارس ووالوكلاء والمعلمين الأوائل والمعلمين.</a:t>
            </a:r>
          </a:p>
          <a:p>
            <a:pPr fontAlgn="base"/>
            <a:endParaRPr lang="ar-EG" dirty="0"/>
          </a:p>
          <a:p>
            <a:pPr fontAlgn="base"/>
            <a:endParaRPr lang="ar-EG" dirty="0"/>
          </a:p>
          <a:p>
            <a:pPr fontAlgn="base"/>
            <a:endParaRPr lang="ar-EG" dirty="0"/>
          </a:p>
          <a:p>
            <a:pPr fontAlgn="base"/>
            <a:endParaRPr lang="ar-EG" sz="2800" b="1" dirty="0">
              <a:solidFill>
                <a:srgbClr val="FFCC66"/>
              </a:solidFill>
            </a:endParaRPr>
          </a:p>
        </p:txBody>
      </p:sp>
    </p:spTree>
    <p:extLst>
      <p:ext uri="{BB962C8B-B14F-4D97-AF65-F5344CB8AC3E}">
        <p14:creationId xmlns:p14="http://schemas.microsoft.com/office/powerpoint/2010/main" val="34782432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188</TotalTime>
  <Words>1603</Words>
  <Application>Microsoft Office PowerPoint</Application>
  <PresentationFormat>On-screen Show (4:3)</PresentationFormat>
  <Paragraphs>73</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Andalus</vt:lpstr>
      <vt:lpstr>Arial</vt:lpstr>
      <vt:lpstr>Calibri</vt:lpstr>
      <vt:lpstr>PT Bold Heading</vt:lpstr>
      <vt:lpstr>Simplified Arabic</vt:lpstr>
      <vt:lpstr>Traditional Arabic</vt:lpstr>
      <vt:lpstr>Trebuchet MS</vt:lpstr>
      <vt:lpstr>Wingdings 3</vt:lpstr>
      <vt:lpstr>Facet</vt:lpstr>
      <vt:lpstr>PowerPoint Presentation</vt:lpstr>
      <vt:lpstr>مقدمة</vt:lpstr>
      <vt:lpstr>أولاً: واقع التعليم العام فى مصر: </vt:lpstr>
      <vt:lpstr>PowerPoint Presentation</vt:lpstr>
      <vt:lpstr>فلسفة نظام التعليم المصري</vt:lpstr>
      <vt:lpstr>PowerPoint Presentation</vt:lpstr>
      <vt:lpstr>الملامح الأساسية للتعليم فى مصر:</vt:lpstr>
      <vt:lpstr>السلم التعليمى فى مصر :</vt:lpstr>
      <vt:lpstr>إدارة التعليم العام فى مصر:</vt:lpstr>
      <vt:lpstr>أهم ملامح تطوير التعليم فى مصر:</vt:lpstr>
      <vt:lpstr>أهم ملامح تطوير التعليم فى مصر:</vt:lpstr>
      <vt:lpstr>أوجه القصور فى النظام التعليم المصري. </vt:lpstr>
      <vt:lpstr>تجارب اللامركزية فى التعليم المصرى:</vt:lpstr>
      <vt:lpstr>تجارب اللامركزية فى التعليم المصرى:</vt:lpstr>
      <vt:lpstr>تجارب اللامركزية فى التعليم المصرى:</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ZoOloGiST</dc:creator>
  <cp:lastModifiedBy>CoreMasr</cp:lastModifiedBy>
  <cp:revision>42</cp:revision>
  <dcterms:created xsi:type="dcterms:W3CDTF">2006-08-16T00:00:00Z</dcterms:created>
  <dcterms:modified xsi:type="dcterms:W3CDTF">2020-03-20T11:15:41Z</dcterms:modified>
</cp:coreProperties>
</file>